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333" r:id="rId3"/>
    <p:sldId id="334" r:id="rId4"/>
    <p:sldId id="280" r:id="rId5"/>
    <p:sldId id="320" r:id="rId6"/>
    <p:sldId id="321" r:id="rId7"/>
    <p:sldId id="323" r:id="rId8"/>
    <p:sldId id="326" r:id="rId9"/>
    <p:sldId id="292" r:id="rId10"/>
    <p:sldId id="336" r:id="rId11"/>
    <p:sldId id="328" r:id="rId12"/>
    <p:sldId id="330" r:id="rId13"/>
    <p:sldId id="335" r:id="rId14"/>
    <p:sldId id="33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95"/>
    <p:restoredTop sz="85402"/>
  </p:normalViewPr>
  <p:slideViewPr>
    <p:cSldViewPr snapToGrid="0">
      <p:cViewPr varScale="1">
        <p:scale>
          <a:sx n="169" d="100"/>
          <a:sy n="169" d="100"/>
        </p:scale>
        <p:origin x="1080" y="192"/>
      </p:cViewPr>
      <p:guideLst>
        <p:guide orient="horz" pos="2160"/>
        <p:guide pos="3840"/>
      </p:guideLst>
    </p:cSldViewPr>
  </p:slideViewPr>
  <p:outlineViewPr>
    <p:cViewPr>
      <p:scale>
        <a:sx n="33" d="100"/>
        <a:sy n="33" d="100"/>
      </p:scale>
      <p:origin x="0" y="0"/>
    </p:cViewPr>
    <p:sldLst>
      <p:sld r:id="rId1" collapse="1"/>
    </p:sldLst>
  </p:outlineViewPr>
  <p:notesTextViewPr>
    <p:cViewPr>
      <p:scale>
        <a:sx n="180" d="100"/>
        <a:sy n="18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diagrams/_rels/data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image" Target="../media/image5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diagrams/_rels/drawing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F7CE6D-4CC1-4589-B43B-C94FFE95FA89}"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en-US"/>
        </a:p>
      </dgm:t>
    </dgm:pt>
    <dgm:pt modelId="{BE3C6D70-9EC0-40D4-8189-C8A1395A9B53}">
      <dgm:prSet phldrT="[Text]"/>
      <dgm:spPr/>
      <dgm:t>
        <a:bodyPr/>
        <a:lstStyle/>
        <a:p>
          <a:r>
            <a:rPr lang="en-US"/>
            <a:t>Six Major Challenges</a:t>
          </a:r>
        </a:p>
      </dgm:t>
    </dgm:pt>
    <dgm:pt modelId="{326977F0-56A9-4B91-8DFA-1B0ED649F7BC}" type="parTrans" cxnId="{955999BB-C5EA-40F0-94ED-51595B4C1422}">
      <dgm:prSet/>
      <dgm:spPr/>
      <dgm:t>
        <a:bodyPr/>
        <a:lstStyle/>
        <a:p>
          <a:endParaRPr lang="en-US"/>
        </a:p>
      </dgm:t>
    </dgm:pt>
    <dgm:pt modelId="{DE90B3EA-7EE2-4455-A979-2FC05B2E02E6}" type="sibTrans" cxnId="{955999BB-C5EA-40F0-94ED-51595B4C1422}">
      <dgm:prSet/>
      <dgm:spPr/>
      <dgm:t>
        <a:bodyPr/>
        <a:lstStyle/>
        <a:p>
          <a:endParaRPr lang="en-US"/>
        </a:p>
      </dgm:t>
    </dgm:pt>
    <dgm:pt modelId="{9EE5A331-257A-44FD-A741-2797B7E34D4E}">
      <dgm:prSet phldrT="[Text]"/>
      <dgm:spPr/>
      <dgm:t>
        <a:bodyPr/>
        <a:lstStyle/>
        <a:p>
          <a:r>
            <a:rPr lang="en-US"/>
            <a:t>Complexity</a:t>
          </a:r>
        </a:p>
      </dgm:t>
    </dgm:pt>
    <dgm:pt modelId="{6D1279C2-C730-42BC-9C16-5A5029AD980E}" type="parTrans" cxnId="{E10CA0F0-9FED-4391-8AD8-A9577DE9F234}">
      <dgm:prSet/>
      <dgm:spPr/>
      <dgm:t>
        <a:bodyPr/>
        <a:lstStyle/>
        <a:p>
          <a:endParaRPr lang="en-US"/>
        </a:p>
      </dgm:t>
    </dgm:pt>
    <dgm:pt modelId="{2A056561-8FD3-483E-94F6-EC8459A93425}" type="sibTrans" cxnId="{E10CA0F0-9FED-4391-8AD8-A9577DE9F234}">
      <dgm:prSet/>
      <dgm:spPr/>
      <dgm:t>
        <a:bodyPr/>
        <a:lstStyle/>
        <a:p>
          <a:endParaRPr lang="en-US"/>
        </a:p>
      </dgm:t>
    </dgm:pt>
    <dgm:pt modelId="{26A9AB69-4A03-4759-B8CC-A99D1BB1FD23}">
      <dgm:prSet phldrT="[Text]"/>
      <dgm:spPr/>
      <dgm:t>
        <a:bodyPr/>
        <a:lstStyle/>
        <a:p>
          <a:r>
            <a:rPr lang="en-US"/>
            <a:t>Understanding advanced techniques</a:t>
          </a:r>
        </a:p>
      </dgm:t>
    </dgm:pt>
    <dgm:pt modelId="{A7D18E95-F3B3-451E-BF1A-D867B509D044}" type="parTrans" cxnId="{55897A59-02D3-48CA-9501-E060347599DB}">
      <dgm:prSet/>
      <dgm:spPr/>
      <dgm:t>
        <a:bodyPr/>
        <a:lstStyle/>
        <a:p>
          <a:endParaRPr lang="en-US"/>
        </a:p>
      </dgm:t>
    </dgm:pt>
    <dgm:pt modelId="{74E3E8AF-A499-4788-8FDA-89A054D9D82E}" type="sibTrans" cxnId="{55897A59-02D3-48CA-9501-E060347599DB}">
      <dgm:prSet/>
      <dgm:spPr/>
      <dgm:t>
        <a:bodyPr/>
        <a:lstStyle/>
        <a:p>
          <a:endParaRPr lang="en-US"/>
        </a:p>
      </dgm:t>
    </dgm:pt>
    <dgm:pt modelId="{257E7D8C-883F-4619-A891-7D902DC1BE1B}">
      <dgm:prSet phldrT="[Text]"/>
      <dgm:spPr/>
      <dgm:t>
        <a:bodyPr/>
        <a:lstStyle/>
        <a:p>
          <a:r>
            <a:rPr lang="en-US"/>
            <a:t>Interpreting Results</a:t>
          </a:r>
        </a:p>
      </dgm:t>
    </dgm:pt>
    <dgm:pt modelId="{766D9EC1-5568-44BC-8364-4E7FB3E5E112}" type="parTrans" cxnId="{E4CA90F9-1562-4EF4-BDFA-F32EF588B317}">
      <dgm:prSet/>
      <dgm:spPr/>
      <dgm:t>
        <a:bodyPr/>
        <a:lstStyle/>
        <a:p>
          <a:endParaRPr lang="en-US"/>
        </a:p>
      </dgm:t>
    </dgm:pt>
    <dgm:pt modelId="{2D99F441-2703-451A-9920-AC0C4A88AD78}" type="sibTrans" cxnId="{E4CA90F9-1562-4EF4-BDFA-F32EF588B317}">
      <dgm:prSet/>
      <dgm:spPr/>
      <dgm:t>
        <a:bodyPr/>
        <a:lstStyle/>
        <a:p>
          <a:endParaRPr lang="en-US"/>
        </a:p>
      </dgm:t>
    </dgm:pt>
    <dgm:pt modelId="{17DE77D0-48D4-4DD4-B8B5-2FE3A7CAF7EE}">
      <dgm:prSet phldrT="[Text]"/>
      <dgm:spPr/>
      <dgm:t>
        <a:bodyPr/>
        <a:lstStyle/>
        <a:p>
          <a:r>
            <a:rPr lang="en-US"/>
            <a:t>Software and Tools</a:t>
          </a:r>
        </a:p>
      </dgm:t>
    </dgm:pt>
    <dgm:pt modelId="{64E24B20-D1FB-46AF-A408-EA08BB2ABF94}" type="parTrans" cxnId="{DF0A7DFC-3B08-4B33-AE32-FB65D7B7F81D}">
      <dgm:prSet/>
      <dgm:spPr/>
      <dgm:t>
        <a:bodyPr/>
        <a:lstStyle/>
        <a:p>
          <a:endParaRPr lang="en-US"/>
        </a:p>
      </dgm:t>
    </dgm:pt>
    <dgm:pt modelId="{F7F7E088-6775-413F-A44B-2DD804BA4D01}" type="sibTrans" cxnId="{DF0A7DFC-3B08-4B33-AE32-FB65D7B7F81D}">
      <dgm:prSet/>
      <dgm:spPr/>
      <dgm:t>
        <a:bodyPr/>
        <a:lstStyle/>
        <a:p>
          <a:endParaRPr lang="en-US"/>
        </a:p>
      </dgm:t>
    </dgm:pt>
    <dgm:pt modelId="{C0D704EB-1176-46AD-9A4E-FF687C1E5280}">
      <dgm:prSet phldrT="[Text]"/>
      <dgm:spPr/>
      <dgm:t>
        <a:bodyPr/>
        <a:lstStyle/>
        <a:p>
          <a:r>
            <a:rPr lang="en-US"/>
            <a:t>Learning curve</a:t>
          </a:r>
        </a:p>
      </dgm:t>
    </dgm:pt>
    <dgm:pt modelId="{F3B1D78E-4A8C-42C5-88EF-2EDB4499453A}" type="parTrans" cxnId="{AF18B466-C23A-4467-9B37-6591A2FA6AC7}">
      <dgm:prSet/>
      <dgm:spPr/>
      <dgm:t>
        <a:bodyPr/>
        <a:lstStyle/>
        <a:p>
          <a:endParaRPr lang="en-US"/>
        </a:p>
      </dgm:t>
    </dgm:pt>
    <dgm:pt modelId="{0DDD931C-D5C1-48BF-8B15-0FD436D88CF0}" type="sibTrans" cxnId="{AF18B466-C23A-4467-9B37-6591A2FA6AC7}">
      <dgm:prSet/>
      <dgm:spPr/>
      <dgm:t>
        <a:bodyPr/>
        <a:lstStyle/>
        <a:p>
          <a:endParaRPr lang="en-US"/>
        </a:p>
      </dgm:t>
    </dgm:pt>
    <dgm:pt modelId="{5768037C-492D-490B-ABF4-95A1C39A648A}">
      <dgm:prSet phldrT="[Text]"/>
      <dgm:spPr/>
      <dgm:t>
        <a:bodyPr/>
        <a:lstStyle/>
        <a:p>
          <a:r>
            <a:rPr lang="en-US"/>
            <a:t>Integration and compatibility</a:t>
          </a:r>
        </a:p>
      </dgm:t>
    </dgm:pt>
    <dgm:pt modelId="{07845D1B-B6AA-43B6-9872-F033CE51B997}" type="parTrans" cxnId="{5203C5C3-12DE-4A3B-9FC4-D1F61451B6A6}">
      <dgm:prSet/>
      <dgm:spPr/>
      <dgm:t>
        <a:bodyPr/>
        <a:lstStyle/>
        <a:p>
          <a:endParaRPr lang="en-US"/>
        </a:p>
      </dgm:t>
    </dgm:pt>
    <dgm:pt modelId="{930E62E4-5200-45D2-8DEF-EA0E166E34C3}" type="sibTrans" cxnId="{5203C5C3-12DE-4A3B-9FC4-D1F61451B6A6}">
      <dgm:prSet/>
      <dgm:spPr/>
      <dgm:t>
        <a:bodyPr/>
        <a:lstStyle/>
        <a:p>
          <a:endParaRPr lang="en-US"/>
        </a:p>
      </dgm:t>
    </dgm:pt>
    <dgm:pt modelId="{DFD31159-AA65-4E35-AA3D-C12C0535C633}">
      <dgm:prSet phldrT="[Text]"/>
      <dgm:spPr/>
      <dgm:t>
        <a:bodyPr/>
        <a:lstStyle/>
        <a:p>
          <a:r>
            <a:rPr lang="en-US"/>
            <a:t>Data Management</a:t>
          </a:r>
        </a:p>
      </dgm:t>
    </dgm:pt>
    <dgm:pt modelId="{5D8E7A50-F9C5-46C0-8027-777229FFBF9C}" type="parTrans" cxnId="{8000E3BA-A2AF-4581-9851-21CEEDAA8282}">
      <dgm:prSet/>
      <dgm:spPr/>
      <dgm:t>
        <a:bodyPr/>
        <a:lstStyle/>
        <a:p>
          <a:endParaRPr lang="en-US"/>
        </a:p>
      </dgm:t>
    </dgm:pt>
    <dgm:pt modelId="{CFE809A3-DFF0-4094-8069-5FBEC7AC7477}" type="sibTrans" cxnId="{8000E3BA-A2AF-4581-9851-21CEEDAA8282}">
      <dgm:prSet/>
      <dgm:spPr/>
      <dgm:t>
        <a:bodyPr/>
        <a:lstStyle/>
        <a:p>
          <a:endParaRPr lang="en-US"/>
        </a:p>
      </dgm:t>
    </dgm:pt>
    <dgm:pt modelId="{E2455D03-672C-4C78-A81B-93503C76158D}">
      <dgm:prSet phldrT="[Text]"/>
      <dgm:spPr/>
      <dgm:t>
        <a:bodyPr/>
        <a:lstStyle/>
        <a:p>
          <a:r>
            <a:rPr lang="en-US"/>
            <a:t>Handling large datasets</a:t>
          </a:r>
        </a:p>
      </dgm:t>
    </dgm:pt>
    <dgm:pt modelId="{C0FB5FCA-B177-4146-B726-4D7722452832}" type="parTrans" cxnId="{CBC41ECA-30C2-4AD3-9937-9D628A95432A}">
      <dgm:prSet/>
      <dgm:spPr/>
      <dgm:t>
        <a:bodyPr/>
        <a:lstStyle/>
        <a:p>
          <a:endParaRPr lang="en-US"/>
        </a:p>
      </dgm:t>
    </dgm:pt>
    <dgm:pt modelId="{6A014476-9DA1-4898-B51D-EFCAA889C3E8}" type="sibTrans" cxnId="{CBC41ECA-30C2-4AD3-9937-9D628A95432A}">
      <dgm:prSet/>
      <dgm:spPr/>
      <dgm:t>
        <a:bodyPr/>
        <a:lstStyle/>
        <a:p>
          <a:endParaRPr lang="en-US"/>
        </a:p>
      </dgm:t>
    </dgm:pt>
    <dgm:pt modelId="{851CC787-C7AE-4E74-8F1A-7838FC0E51BC}">
      <dgm:prSet phldrT="[Text]"/>
      <dgm:spPr/>
      <dgm:t>
        <a:bodyPr/>
        <a:lstStyle/>
        <a:p>
          <a:r>
            <a:rPr lang="en-US"/>
            <a:t>Data quality and preprocessing</a:t>
          </a:r>
        </a:p>
      </dgm:t>
    </dgm:pt>
    <dgm:pt modelId="{C6471BEC-22F0-4A16-B6C2-B81C7963CEB9}" type="parTrans" cxnId="{A714D61F-286A-4764-9535-070E2593D783}">
      <dgm:prSet/>
      <dgm:spPr/>
      <dgm:t>
        <a:bodyPr/>
        <a:lstStyle/>
        <a:p>
          <a:endParaRPr lang="en-US"/>
        </a:p>
      </dgm:t>
    </dgm:pt>
    <dgm:pt modelId="{399869AF-0930-4E95-8DFB-3D845712609F}" type="sibTrans" cxnId="{A714D61F-286A-4764-9535-070E2593D783}">
      <dgm:prSet/>
      <dgm:spPr/>
      <dgm:t>
        <a:bodyPr/>
        <a:lstStyle/>
        <a:p>
          <a:endParaRPr lang="en-US"/>
        </a:p>
      </dgm:t>
    </dgm:pt>
    <dgm:pt modelId="{E3845BCA-2E62-4014-8643-39D8F5A02B4F}">
      <dgm:prSet phldrT="[Text]"/>
      <dgm:spPr/>
      <dgm:t>
        <a:bodyPr/>
        <a:lstStyle/>
        <a:p>
          <a:r>
            <a:rPr lang="en-US"/>
            <a:t>Computational Resources</a:t>
          </a:r>
        </a:p>
      </dgm:t>
    </dgm:pt>
    <dgm:pt modelId="{25D31652-CA52-45A0-8915-EDCAE77F1150}" type="parTrans" cxnId="{FECD2CB2-56CF-40A1-9F24-D157DF2CB107}">
      <dgm:prSet/>
      <dgm:spPr/>
      <dgm:t>
        <a:bodyPr/>
        <a:lstStyle/>
        <a:p>
          <a:endParaRPr lang="en-US"/>
        </a:p>
      </dgm:t>
    </dgm:pt>
    <dgm:pt modelId="{B3CFE002-6473-432C-B4E9-9EBE0948705D}" type="sibTrans" cxnId="{FECD2CB2-56CF-40A1-9F24-D157DF2CB107}">
      <dgm:prSet/>
      <dgm:spPr/>
      <dgm:t>
        <a:bodyPr/>
        <a:lstStyle/>
        <a:p>
          <a:endParaRPr lang="en-US"/>
        </a:p>
      </dgm:t>
    </dgm:pt>
    <dgm:pt modelId="{65D440E7-F905-4DC4-B726-05AD40A45746}">
      <dgm:prSet phldrT="[Text]"/>
      <dgm:spPr/>
      <dgm:t>
        <a:bodyPr/>
        <a:lstStyle/>
        <a:p>
          <a:r>
            <a:rPr lang="en-US" dirty="0"/>
            <a:t>Access to High-Performance computing</a:t>
          </a:r>
        </a:p>
      </dgm:t>
    </dgm:pt>
    <dgm:pt modelId="{921B0F6D-AE55-4636-B524-2A4C6BB721B7}" type="parTrans" cxnId="{B3BE10C6-E2F1-4A6B-8BC8-1BDB560A75B9}">
      <dgm:prSet/>
      <dgm:spPr/>
      <dgm:t>
        <a:bodyPr/>
        <a:lstStyle/>
        <a:p>
          <a:endParaRPr lang="en-US"/>
        </a:p>
      </dgm:t>
    </dgm:pt>
    <dgm:pt modelId="{D51ECD98-132E-419A-B9F9-776A9DE4914E}" type="sibTrans" cxnId="{B3BE10C6-E2F1-4A6B-8BC8-1BDB560A75B9}">
      <dgm:prSet/>
      <dgm:spPr/>
      <dgm:t>
        <a:bodyPr/>
        <a:lstStyle/>
        <a:p>
          <a:endParaRPr lang="en-US"/>
        </a:p>
      </dgm:t>
    </dgm:pt>
    <dgm:pt modelId="{C410CA7C-0E92-4D41-8B6F-9BFF6F9CF782}">
      <dgm:prSet phldrT="[Text]"/>
      <dgm:spPr/>
      <dgm:t>
        <a:bodyPr/>
        <a:lstStyle/>
        <a:p>
          <a:r>
            <a:rPr lang="en-US"/>
            <a:t>Optimization and efficiency</a:t>
          </a:r>
        </a:p>
      </dgm:t>
    </dgm:pt>
    <dgm:pt modelId="{86BA90D1-389B-452D-A038-79142B63EB37}" type="parTrans" cxnId="{A4CDF03E-8DCF-49F7-B996-A1228F3E2A4D}">
      <dgm:prSet/>
      <dgm:spPr/>
      <dgm:t>
        <a:bodyPr/>
        <a:lstStyle/>
        <a:p>
          <a:endParaRPr lang="en-US"/>
        </a:p>
      </dgm:t>
    </dgm:pt>
    <dgm:pt modelId="{D5E4FD17-CA07-4579-B8E5-9AF38129CD98}" type="sibTrans" cxnId="{A4CDF03E-8DCF-49F7-B996-A1228F3E2A4D}">
      <dgm:prSet/>
      <dgm:spPr/>
      <dgm:t>
        <a:bodyPr/>
        <a:lstStyle/>
        <a:p>
          <a:endParaRPr lang="en-US"/>
        </a:p>
      </dgm:t>
    </dgm:pt>
    <dgm:pt modelId="{27D99005-2661-4448-B594-EFDFD649A755}">
      <dgm:prSet phldrT="[Text]"/>
      <dgm:spPr/>
      <dgm:t>
        <a:bodyPr/>
        <a:lstStyle/>
        <a:p>
          <a:r>
            <a:rPr lang="en-US"/>
            <a:t>Technical Support and Collaboration</a:t>
          </a:r>
        </a:p>
      </dgm:t>
    </dgm:pt>
    <dgm:pt modelId="{C16A3CD7-165E-4606-BD2C-069171562FB8}" type="parTrans" cxnId="{B74474BA-FAA2-4CD7-A2F2-6B818C53117B}">
      <dgm:prSet/>
      <dgm:spPr/>
      <dgm:t>
        <a:bodyPr/>
        <a:lstStyle/>
        <a:p>
          <a:endParaRPr lang="en-US"/>
        </a:p>
      </dgm:t>
    </dgm:pt>
    <dgm:pt modelId="{DEC5E904-B313-45DF-95CD-97CA09466092}" type="sibTrans" cxnId="{B74474BA-FAA2-4CD7-A2F2-6B818C53117B}">
      <dgm:prSet/>
      <dgm:spPr/>
      <dgm:t>
        <a:bodyPr/>
        <a:lstStyle/>
        <a:p>
          <a:endParaRPr lang="en-US"/>
        </a:p>
      </dgm:t>
    </dgm:pt>
    <dgm:pt modelId="{4593B9E5-DC26-4E16-9526-5A7B47E0A5D5}">
      <dgm:prSet phldrT="[Text]"/>
      <dgm:spPr/>
      <dgm:t>
        <a:bodyPr/>
        <a:lstStyle/>
        <a:p>
          <a:r>
            <a:rPr lang="en-US"/>
            <a:t>Need for interdisciplinary collaboration</a:t>
          </a:r>
        </a:p>
      </dgm:t>
    </dgm:pt>
    <dgm:pt modelId="{8DCFD84A-3D8F-4D14-8F86-3DAA80DEDE93}" type="parTrans" cxnId="{9D321AF6-BCFB-4545-A2E0-E9B31F8F1AC6}">
      <dgm:prSet/>
      <dgm:spPr/>
      <dgm:t>
        <a:bodyPr/>
        <a:lstStyle/>
        <a:p>
          <a:endParaRPr lang="en-US"/>
        </a:p>
      </dgm:t>
    </dgm:pt>
    <dgm:pt modelId="{1B064BED-CF75-430C-A133-5BA51F38850F}" type="sibTrans" cxnId="{9D321AF6-BCFB-4545-A2E0-E9B31F8F1AC6}">
      <dgm:prSet/>
      <dgm:spPr/>
      <dgm:t>
        <a:bodyPr/>
        <a:lstStyle/>
        <a:p>
          <a:endParaRPr lang="en-US"/>
        </a:p>
      </dgm:t>
    </dgm:pt>
    <dgm:pt modelId="{A17C5F28-2BF6-4033-9A57-67395157B85B}">
      <dgm:prSet phldrT="[Text]"/>
      <dgm:spPr/>
      <dgm:t>
        <a:bodyPr/>
        <a:lstStyle/>
        <a:p>
          <a:r>
            <a:rPr lang="en-US"/>
            <a:t>Technical support</a:t>
          </a:r>
        </a:p>
      </dgm:t>
    </dgm:pt>
    <dgm:pt modelId="{290F98EF-64B1-42DB-8DC2-F9B9FE67FC72}" type="parTrans" cxnId="{2E7F648D-1E55-44E6-AD5B-49533747047A}">
      <dgm:prSet/>
      <dgm:spPr/>
      <dgm:t>
        <a:bodyPr/>
        <a:lstStyle/>
        <a:p>
          <a:endParaRPr lang="en-US"/>
        </a:p>
      </dgm:t>
    </dgm:pt>
    <dgm:pt modelId="{A15C1FC2-29AB-4DCF-86F2-7C9A41A696D9}" type="sibTrans" cxnId="{2E7F648D-1E55-44E6-AD5B-49533747047A}">
      <dgm:prSet/>
      <dgm:spPr/>
      <dgm:t>
        <a:bodyPr/>
        <a:lstStyle/>
        <a:p>
          <a:endParaRPr lang="en-US"/>
        </a:p>
      </dgm:t>
    </dgm:pt>
    <dgm:pt modelId="{DC40642D-239D-4D17-A078-B14872A1580F}">
      <dgm:prSet phldrT="[Text]"/>
      <dgm:spPr/>
      <dgm:t>
        <a:bodyPr/>
        <a:lstStyle/>
        <a:p>
          <a:r>
            <a:rPr lang="en-US"/>
            <a:t>Validation and Reproducibility</a:t>
          </a:r>
        </a:p>
      </dgm:t>
    </dgm:pt>
    <dgm:pt modelId="{FAC940FB-A2C6-43C0-8CAD-B02DE76E3B24}" type="parTrans" cxnId="{6740BB3E-CD31-47A0-9FCB-B8A7A00CC315}">
      <dgm:prSet/>
      <dgm:spPr/>
      <dgm:t>
        <a:bodyPr/>
        <a:lstStyle/>
        <a:p>
          <a:endParaRPr lang="en-US"/>
        </a:p>
      </dgm:t>
    </dgm:pt>
    <dgm:pt modelId="{E74808DF-F669-4133-A003-524E83F57D30}" type="sibTrans" cxnId="{6740BB3E-CD31-47A0-9FCB-B8A7A00CC315}">
      <dgm:prSet/>
      <dgm:spPr/>
      <dgm:t>
        <a:bodyPr/>
        <a:lstStyle/>
        <a:p>
          <a:endParaRPr lang="en-US"/>
        </a:p>
      </dgm:t>
    </dgm:pt>
    <dgm:pt modelId="{1C10CB82-BE33-4EC4-B625-148C0E33F473}">
      <dgm:prSet phldrT="[Text]"/>
      <dgm:spPr/>
      <dgm:t>
        <a:bodyPr/>
        <a:lstStyle/>
        <a:p>
          <a:r>
            <a:rPr lang="en-US"/>
            <a:t>Ensuring validity</a:t>
          </a:r>
        </a:p>
      </dgm:t>
    </dgm:pt>
    <dgm:pt modelId="{32213045-C93E-44B3-B489-7F5C8B409ACF}" type="parTrans" cxnId="{3B9C4A87-3054-45C0-9F3D-0BBE7AB1A295}">
      <dgm:prSet/>
      <dgm:spPr/>
      <dgm:t>
        <a:bodyPr/>
        <a:lstStyle/>
        <a:p>
          <a:endParaRPr lang="en-US"/>
        </a:p>
      </dgm:t>
    </dgm:pt>
    <dgm:pt modelId="{4F561D67-EF5C-4A14-89B9-F7DFEC622C9E}" type="sibTrans" cxnId="{3B9C4A87-3054-45C0-9F3D-0BBE7AB1A295}">
      <dgm:prSet/>
      <dgm:spPr/>
      <dgm:t>
        <a:bodyPr/>
        <a:lstStyle/>
        <a:p>
          <a:endParaRPr lang="en-US"/>
        </a:p>
      </dgm:t>
    </dgm:pt>
    <dgm:pt modelId="{EAFA03A3-EE4E-4D62-BDED-60CE1016857D}">
      <dgm:prSet phldrT="[Text]"/>
      <dgm:spPr/>
      <dgm:t>
        <a:bodyPr/>
        <a:lstStyle/>
        <a:p>
          <a:r>
            <a:rPr lang="en-US"/>
            <a:t>Reproducibility when using complex pipelines and scripts</a:t>
          </a:r>
        </a:p>
      </dgm:t>
    </dgm:pt>
    <dgm:pt modelId="{F6B52E42-D156-4750-80F5-D6AB9871C407}" type="parTrans" cxnId="{CCBCB516-0FAB-4ACA-A9A7-DF73C81A8825}">
      <dgm:prSet/>
      <dgm:spPr/>
      <dgm:t>
        <a:bodyPr/>
        <a:lstStyle/>
        <a:p>
          <a:endParaRPr lang="en-US"/>
        </a:p>
      </dgm:t>
    </dgm:pt>
    <dgm:pt modelId="{D4BB8C11-C113-4DF0-8B5C-82986313CC25}" type="sibTrans" cxnId="{CCBCB516-0FAB-4ACA-A9A7-DF73C81A8825}">
      <dgm:prSet/>
      <dgm:spPr/>
      <dgm:t>
        <a:bodyPr/>
        <a:lstStyle/>
        <a:p>
          <a:endParaRPr lang="en-US"/>
        </a:p>
      </dgm:t>
    </dgm:pt>
    <dgm:pt modelId="{745E58E6-3B92-47D3-A202-8F3E12D72836}" type="pres">
      <dgm:prSet presAssocID="{64F7CE6D-4CC1-4589-B43B-C94FFE95FA89}" presName="cycle" presStyleCnt="0">
        <dgm:presLayoutVars>
          <dgm:chMax val="1"/>
          <dgm:dir/>
          <dgm:animLvl val="ctr"/>
          <dgm:resizeHandles val="exact"/>
        </dgm:presLayoutVars>
      </dgm:prSet>
      <dgm:spPr/>
    </dgm:pt>
    <dgm:pt modelId="{50686983-7900-4173-A5AB-51689D7407EF}" type="pres">
      <dgm:prSet presAssocID="{BE3C6D70-9EC0-40D4-8189-C8A1395A9B53}" presName="centerShape" presStyleLbl="node0" presStyleIdx="0" presStyleCnt="1"/>
      <dgm:spPr/>
    </dgm:pt>
    <dgm:pt modelId="{687FDE84-81AF-4A20-B75A-6261BF7E6BBA}" type="pres">
      <dgm:prSet presAssocID="{6D1279C2-C730-42BC-9C16-5A5029AD980E}" presName="Name9" presStyleLbl="parChTrans1D2" presStyleIdx="0" presStyleCnt="6"/>
      <dgm:spPr/>
    </dgm:pt>
    <dgm:pt modelId="{8C496BB1-20FB-4C89-B7AC-68032979ABDA}" type="pres">
      <dgm:prSet presAssocID="{6D1279C2-C730-42BC-9C16-5A5029AD980E}" presName="connTx" presStyleLbl="parChTrans1D2" presStyleIdx="0" presStyleCnt="6"/>
      <dgm:spPr/>
    </dgm:pt>
    <dgm:pt modelId="{21DE65EE-729B-4475-B58A-6F3743CDA3F4}" type="pres">
      <dgm:prSet presAssocID="{9EE5A331-257A-44FD-A741-2797B7E34D4E}" presName="node" presStyleLbl="node1" presStyleIdx="0" presStyleCnt="6">
        <dgm:presLayoutVars>
          <dgm:bulletEnabled val="1"/>
        </dgm:presLayoutVars>
      </dgm:prSet>
      <dgm:spPr/>
    </dgm:pt>
    <dgm:pt modelId="{C72A65EF-BE82-4A1F-9A71-DCC4D4870429}" type="pres">
      <dgm:prSet presAssocID="{64E24B20-D1FB-46AF-A408-EA08BB2ABF94}" presName="Name9" presStyleLbl="parChTrans1D2" presStyleIdx="1" presStyleCnt="6"/>
      <dgm:spPr/>
    </dgm:pt>
    <dgm:pt modelId="{65471BE9-44FE-419B-A434-CFBD44252E28}" type="pres">
      <dgm:prSet presAssocID="{64E24B20-D1FB-46AF-A408-EA08BB2ABF94}" presName="connTx" presStyleLbl="parChTrans1D2" presStyleIdx="1" presStyleCnt="6"/>
      <dgm:spPr/>
    </dgm:pt>
    <dgm:pt modelId="{01762C8D-431B-4439-A003-E4433BA54308}" type="pres">
      <dgm:prSet presAssocID="{17DE77D0-48D4-4DD4-B8B5-2FE3A7CAF7EE}" presName="node" presStyleLbl="node1" presStyleIdx="1" presStyleCnt="6">
        <dgm:presLayoutVars>
          <dgm:bulletEnabled val="1"/>
        </dgm:presLayoutVars>
      </dgm:prSet>
      <dgm:spPr/>
    </dgm:pt>
    <dgm:pt modelId="{CB8381B9-3702-446B-820E-0108A2C2C4E2}" type="pres">
      <dgm:prSet presAssocID="{5D8E7A50-F9C5-46C0-8027-777229FFBF9C}" presName="Name9" presStyleLbl="parChTrans1D2" presStyleIdx="2" presStyleCnt="6"/>
      <dgm:spPr/>
    </dgm:pt>
    <dgm:pt modelId="{732F437A-F1DC-4849-982D-8353AC99338A}" type="pres">
      <dgm:prSet presAssocID="{5D8E7A50-F9C5-46C0-8027-777229FFBF9C}" presName="connTx" presStyleLbl="parChTrans1D2" presStyleIdx="2" presStyleCnt="6"/>
      <dgm:spPr/>
    </dgm:pt>
    <dgm:pt modelId="{0D6BE6E6-979D-447F-967B-5F64FFDDC4AC}" type="pres">
      <dgm:prSet presAssocID="{DFD31159-AA65-4E35-AA3D-C12C0535C633}" presName="node" presStyleLbl="node1" presStyleIdx="2" presStyleCnt="6">
        <dgm:presLayoutVars>
          <dgm:bulletEnabled val="1"/>
        </dgm:presLayoutVars>
      </dgm:prSet>
      <dgm:spPr/>
    </dgm:pt>
    <dgm:pt modelId="{4D4EEE6D-EBE4-4BB5-A71A-68B5C0AA6183}" type="pres">
      <dgm:prSet presAssocID="{25D31652-CA52-45A0-8915-EDCAE77F1150}" presName="Name9" presStyleLbl="parChTrans1D2" presStyleIdx="3" presStyleCnt="6"/>
      <dgm:spPr/>
    </dgm:pt>
    <dgm:pt modelId="{C8A24268-2E16-40CC-BA09-E11B41D43692}" type="pres">
      <dgm:prSet presAssocID="{25D31652-CA52-45A0-8915-EDCAE77F1150}" presName="connTx" presStyleLbl="parChTrans1D2" presStyleIdx="3" presStyleCnt="6"/>
      <dgm:spPr/>
    </dgm:pt>
    <dgm:pt modelId="{22FAA15E-38B2-4BA9-B4AD-7D8474AC7618}" type="pres">
      <dgm:prSet presAssocID="{E3845BCA-2E62-4014-8643-39D8F5A02B4F}" presName="node" presStyleLbl="node1" presStyleIdx="3" presStyleCnt="6">
        <dgm:presLayoutVars>
          <dgm:bulletEnabled val="1"/>
        </dgm:presLayoutVars>
      </dgm:prSet>
      <dgm:spPr/>
    </dgm:pt>
    <dgm:pt modelId="{1A26F6F0-CAE2-4161-9514-5FB1DBC9A2D6}" type="pres">
      <dgm:prSet presAssocID="{C16A3CD7-165E-4606-BD2C-069171562FB8}" presName="Name9" presStyleLbl="parChTrans1D2" presStyleIdx="4" presStyleCnt="6"/>
      <dgm:spPr/>
    </dgm:pt>
    <dgm:pt modelId="{6A94E62C-CC86-4464-BDFD-6A0F8636D8E7}" type="pres">
      <dgm:prSet presAssocID="{C16A3CD7-165E-4606-BD2C-069171562FB8}" presName="connTx" presStyleLbl="parChTrans1D2" presStyleIdx="4" presStyleCnt="6"/>
      <dgm:spPr/>
    </dgm:pt>
    <dgm:pt modelId="{0849D6DD-9F0F-4C23-AA31-E88BBEACDDBA}" type="pres">
      <dgm:prSet presAssocID="{27D99005-2661-4448-B594-EFDFD649A755}" presName="node" presStyleLbl="node1" presStyleIdx="4" presStyleCnt="6">
        <dgm:presLayoutVars>
          <dgm:bulletEnabled val="1"/>
        </dgm:presLayoutVars>
      </dgm:prSet>
      <dgm:spPr/>
    </dgm:pt>
    <dgm:pt modelId="{7D4D81EB-BF91-46E4-B89B-6CA8C1942872}" type="pres">
      <dgm:prSet presAssocID="{FAC940FB-A2C6-43C0-8CAD-B02DE76E3B24}" presName="Name9" presStyleLbl="parChTrans1D2" presStyleIdx="5" presStyleCnt="6"/>
      <dgm:spPr/>
    </dgm:pt>
    <dgm:pt modelId="{CA2E342D-193C-4459-9036-A053C6133855}" type="pres">
      <dgm:prSet presAssocID="{FAC940FB-A2C6-43C0-8CAD-B02DE76E3B24}" presName="connTx" presStyleLbl="parChTrans1D2" presStyleIdx="5" presStyleCnt="6"/>
      <dgm:spPr/>
    </dgm:pt>
    <dgm:pt modelId="{9141CEB6-B9F6-4EDD-9D8E-0CFA67731B57}" type="pres">
      <dgm:prSet presAssocID="{DC40642D-239D-4D17-A078-B14872A1580F}" presName="node" presStyleLbl="node1" presStyleIdx="5" presStyleCnt="6">
        <dgm:presLayoutVars>
          <dgm:bulletEnabled val="1"/>
        </dgm:presLayoutVars>
      </dgm:prSet>
      <dgm:spPr/>
    </dgm:pt>
  </dgm:ptLst>
  <dgm:cxnLst>
    <dgm:cxn modelId="{84533200-199B-4DC2-ABFB-48370EEABE29}" type="presOf" srcId="{64F7CE6D-4CC1-4589-B43B-C94FFE95FA89}" destId="{745E58E6-3B92-47D3-A202-8F3E12D72836}" srcOrd="0" destOrd="0" presId="urn:microsoft.com/office/officeart/2005/8/layout/radial1"/>
    <dgm:cxn modelId="{6DFE6307-13FC-4C9A-AFBD-8456AEAAE911}" type="presOf" srcId="{EAFA03A3-EE4E-4D62-BDED-60CE1016857D}" destId="{9141CEB6-B9F6-4EDD-9D8E-0CFA67731B57}" srcOrd="0" destOrd="2" presId="urn:microsoft.com/office/officeart/2005/8/layout/radial1"/>
    <dgm:cxn modelId="{9DC5B90C-1766-448A-8600-252DCE1C986D}" type="presOf" srcId="{64E24B20-D1FB-46AF-A408-EA08BB2ABF94}" destId="{65471BE9-44FE-419B-A434-CFBD44252E28}" srcOrd="1" destOrd="0" presId="urn:microsoft.com/office/officeart/2005/8/layout/radial1"/>
    <dgm:cxn modelId="{EA324210-8A54-4E4C-AC0C-7F7DCF16ADC2}" type="presOf" srcId="{5768037C-492D-490B-ABF4-95A1C39A648A}" destId="{01762C8D-431B-4439-A003-E4433BA54308}" srcOrd="0" destOrd="2" presId="urn:microsoft.com/office/officeart/2005/8/layout/radial1"/>
    <dgm:cxn modelId="{81832712-BBCF-48A2-BB4D-E33E9CF294F4}" type="presOf" srcId="{17DE77D0-48D4-4DD4-B8B5-2FE3A7CAF7EE}" destId="{01762C8D-431B-4439-A003-E4433BA54308}" srcOrd="0" destOrd="0" presId="urn:microsoft.com/office/officeart/2005/8/layout/radial1"/>
    <dgm:cxn modelId="{CCBCB516-0FAB-4ACA-A9A7-DF73C81A8825}" srcId="{DC40642D-239D-4D17-A078-B14872A1580F}" destId="{EAFA03A3-EE4E-4D62-BDED-60CE1016857D}" srcOrd="1" destOrd="0" parTransId="{F6B52E42-D156-4750-80F5-D6AB9871C407}" sibTransId="{D4BB8C11-C113-4DF0-8B5C-82986313CC25}"/>
    <dgm:cxn modelId="{03748919-BA41-4AAC-A18F-69CA25FEF416}" type="presOf" srcId="{E3845BCA-2E62-4014-8643-39D8F5A02B4F}" destId="{22FAA15E-38B2-4BA9-B4AD-7D8474AC7618}" srcOrd="0" destOrd="0" presId="urn:microsoft.com/office/officeart/2005/8/layout/radial1"/>
    <dgm:cxn modelId="{7A36ED1A-C4CF-4976-882A-87D3E4918B38}" type="presOf" srcId="{C16A3CD7-165E-4606-BD2C-069171562FB8}" destId="{1A26F6F0-CAE2-4161-9514-5FB1DBC9A2D6}" srcOrd="0" destOrd="0" presId="urn:microsoft.com/office/officeart/2005/8/layout/radial1"/>
    <dgm:cxn modelId="{A714D61F-286A-4764-9535-070E2593D783}" srcId="{DFD31159-AA65-4E35-AA3D-C12C0535C633}" destId="{851CC787-C7AE-4E74-8F1A-7838FC0E51BC}" srcOrd="1" destOrd="0" parTransId="{C6471BEC-22F0-4A16-B6C2-B81C7963CEB9}" sibTransId="{399869AF-0930-4E95-8DFB-3D845712609F}"/>
    <dgm:cxn modelId="{B3D4DE20-9562-4B1E-91CC-7F73DCDBE138}" type="presOf" srcId="{257E7D8C-883F-4619-A891-7D902DC1BE1B}" destId="{21DE65EE-729B-4475-B58A-6F3743CDA3F4}" srcOrd="0" destOrd="2" presId="urn:microsoft.com/office/officeart/2005/8/layout/radial1"/>
    <dgm:cxn modelId="{FEB3002B-A421-41BB-9FE0-3BD11511CC48}" type="presOf" srcId="{C410CA7C-0E92-4D41-8B6F-9BFF6F9CF782}" destId="{22FAA15E-38B2-4BA9-B4AD-7D8474AC7618}" srcOrd="0" destOrd="2" presId="urn:microsoft.com/office/officeart/2005/8/layout/radial1"/>
    <dgm:cxn modelId="{D248AE35-B0BD-473F-8CA0-D9198385463C}" type="presOf" srcId="{5D8E7A50-F9C5-46C0-8027-777229FFBF9C}" destId="{732F437A-F1DC-4849-982D-8353AC99338A}" srcOrd="1" destOrd="0" presId="urn:microsoft.com/office/officeart/2005/8/layout/radial1"/>
    <dgm:cxn modelId="{6740BB3E-CD31-47A0-9FCB-B8A7A00CC315}" srcId="{BE3C6D70-9EC0-40D4-8189-C8A1395A9B53}" destId="{DC40642D-239D-4D17-A078-B14872A1580F}" srcOrd="5" destOrd="0" parTransId="{FAC940FB-A2C6-43C0-8CAD-B02DE76E3B24}" sibTransId="{E74808DF-F669-4133-A003-524E83F57D30}"/>
    <dgm:cxn modelId="{A4CDF03E-8DCF-49F7-B996-A1228F3E2A4D}" srcId="{E3845BCA-2E62-4014-8643-39D8F5A02B4F}" destId="{C410CA7C-0E92-4D41-8B6F-9BFF6F9CF782}" srcOrd="1" destOrd="0" parTransId="{86BA90D1-389B-452D-A038-79142B63EB37}" sibTransId="{D5E4FD17-CA07-4579-B8E5-9AF38129CD98}"/>
    <dgm:cxn modelId="{963DF745-8650-4152-B795-D26FC963E63A}" type="presOf" srcId="{64E24B20-D1FB-46AF-A408-EA08BB2ABF94}" destId="{C72A65EF-BE82-4A1F-9A71-DCC4D4870429}" srcOrd="0" destOrd="0" presId="urn:microsoft.com/office/officeart/2005/8/layout/radial1"/>
    <dgm:cxn modelId="{9EAADE54-1BDF-4351-9B55-A9B76E27599D}" type="presOf" srcId="{DC40642D-239D-4D17-A078-B14872A1580F}" destId="{9141CEB6-B9F6-4EDD-9D8E-0CFA67731B57}" srcOrd="0" destOrd="0" presId="urn:microsoft.com/office/officeart/2005/8/layout/radial1"/>
    <dgm:cxn modelId="{55897A59-02D3-48CA-9501-E060347599DB}" srcId="{9EE5A331-257A-44FD-A741-2797B7E34D4E}" destId="{26A9AB69-4A03-4759-B8CC-A99D1BB1FD23}" srcOrd="0" destOrd="0" parTransId="{A7D18E95-F3B3-451E-BF1A-D867B509D044}" sibTransId="{74E3E8AF-A499-4788-8FDA-89A054D9D82E}"/>
    <dgm:cxn modelId="{9FD12C5B-7055-4300-B024-0797C597FD16}" type="presOf" srcId="{851CC787-C7AE-4E74-8F1A-7838FC0E51BC}" destId="{0D6BE6E6-979D-447F-967B-5F64FFDDC4AC}" srcOrd="0" destOrd="2" presId="urn:microsoft.com/office/officeart/2005/8/layout/radial1"/>
    <dgm:cxn modelId="{03F4A05C-2F6D-4F6E-A34C-893307487104}" type="presOf" srcId="{C16A3CD7-165E-4606-BD2C-069171562FB8}" destId="{6A94E62C-CC86-4464-BDFD-6A0F8636D8E7}" srcOrd="1" destOrd="0" presId="urn:microsoft.com/office/officeart/2005/8/layout/radial1"/>
    <dgm:cxn modelId="{AF18B466-C23A-4467-9B37-6591A2FA6AC7}" srcId="{17DE77D0-48D4-4DD4-B8B5-2FE3A7CAF7EE}" destId="{C0D704EB-1176-46AD-9A4E-FF687C1E5280}" srcOrd="0" destOrd="0" parTransId="{F3B1D78E-4A8C-42C5-88EF-2EDB4499453A}" sibTransId="{0DDD931C-D5C1-48BF-8B15-0FD436D88CF0}"/>
    <dgm:cxn modelId="{A74D317C-61D3-4C40-8D51-361D8630348E}" type="presOf" srcId="{26A9AB69-4A03-4759-B8CC-A99D1BB1FD23}" destId="{21DE65EE-729B-4475-B58A-6F3743CDA3F4}" srcOrd="0" destOrd="1" presId="urn:microsoft.com/office/officeart/2005/8/layout/radial1"/>
    <dgm:cxn modelId="{6893257F-5C19-4BFD-B863-79E599CAE311}" type="presOf" srcId="{4593B9E5-DC26-4E16-9526-5A7B47E0A5D5}" destId="{0849D6DD-9F0F-4C23-AA31-E88BBEACDDBA}" srcOrd="0" destOrd="1" presId="urn:microsoft.com/office/officeart/2005/8/layout/radial1"/>
    <dgm:cxn modelId="{44CC1582-B61F-4348-9BF3-B8D86050AF5A}" type="presOf" srcId="{1C10CB82-BE33-4EC4-B625-148C0E33F473}" destId="{9141CEB6-B9F6-4EDD-9D8E-0CFA67731B57}" srcOrd="0" destOrd="1" presId="urn:microsoft.com/office/officeart/2005/8/layout/radial1"/>
    <dgm:cxn modelId="{18082482-D71A-4FBC-9131-11FCCA14DEC4}" type="presOf" srcId="{6D1279C2-C730-42BC-9C16-5A5029AD980E}" destId="{687FDE84-81AF-4A20-B75A-6261BF7E6BBA}" srcOrd="0" destOrd="0" presId="urn:microsoft.com/office/officeart/2005/8/layout/radial1"/>
    <dgm:cxn modelId="{A6A3A086-E46C-4E28-869B-5DC12DB3D282}" type="presOf" srcId="{BE3C6D70-9EC0-40D4-8189-C8A1395A9B53}" destId="{50686983-7900-4173-A5AB-51689D7407EF}" srcOrd="0" destOrd="0" presId="urn:microsoft.com/office/officeart/2005/8/layout/radial1"/>
    <dgm:cxn modelId="{3B9C4A87-3054-45C0-9F3D-0BBE7AB1A295}" srcId="{DC40642D-239D-4D17-A078-B14872A1580F}" destId="{1C10CB82-BE33-4EC4-B625-148C0E33F473}" srcOrd="0" destOrd="0" parTransId="{32213045-C93E-44B3-B489-7F5C8B409ACF}" sibTransId="{4F561D67-EF5C-4A14-89B9-F7DFEC622C9E}"/>
    <dgm:cxn modelId="{FDFEB58A-D79C-4999-82F6-E42FB1BB63B2}" type="presOf" srcId="{6D1279C2-C730-42BC-9C16-5A5029AD980E}" destId="{8C496BB1-20FB-4C89-B7AC-68032979ABDA}" srcOrd="1" destOrd="0" presId="urn:microsoft.com/office/officeart/2005/8/layout/radial1"/>
    <dgm:cxn modelId="{2E7F648D-1E55-44E6-AD5B-49533747047A}" srcId="{27D99005-2661-4448-B594-EFDFD649A755}" destId="{A17C5F28-2BF6-4033-9A57-67395157B85B}" srcOrd="1" destOrd="0" parTransId="{290F98EF-64B1-42DB-8DC2-F9B9FE67FC72}" sibTransId="{A15C1FC2-29AB-4DCF-86F2-7C9A41A696D9}"/>
    <dgm:cxn modelId="{4BC137A7-4F0E-4EB6-BBEB-1D433847B8BB}" type="presOf" srcId="{25D31652-CA52-45A0-8915-EDCAE77F1150}" destId="{C8A24268-2E16-40CC-BA09-E11B41D43692}" srcOrd="1" destOrd="0" presId="urn:microsoft.com/office/officeart/2005/8/layout/radial1"/>
    <dgm:cxn modelId="{96669EA8-BC06-4157-9F8D-3A7687F29BC3}" type="presOf" srcId="{DFD31159-AA65-4E35-AA3D-C12C0535C633}" destId="{0D6BE6E6-979D-447F-967B-5F64FFDDC4AC}" srcOrd="0" destOrd="0" presId="urn:microsoft.com/office/officeart/2005/8/layout/radial1"/>
    <dgm:cxn modelId="{BC51E9B0-CC47-45DD-A69C-A877AC795FD1}" type="presOf" srcId="{FAC940FB-A2C6-43C0-8CAD-B02DE76E3B24}" destId="{7D4D81EB-BF91-46E4-B89B-6CA8C1942872}" srcOrd="0" destOrd="0" presId="urn:microsoft.com/office/officeart/2005/8/layout/radial1"/>
    <dgm:cxn modelId="{FECD2CB2-56CF-40A1-9F24-D157DF2CB107}" srcId="{BE3C6D70-9EC0-40D4-8189-C8A1395A9B53}" destId="{E3845BCA-2E62-4014-8643-39D8F5A02B4F}" srcOrd="3" destOrd="0" parTransId="{25D31652-CA52-45A0-8915-EDCAE77F1150}" sibTransId="{B3CFE002-6473-432C-B4E9-9EBE0948705D}"/>
    <dgm:cxn modelId="{B74474BA-FAA2-4CD7-A2F2-6B818C53117B}" srcId="{BE3C6D70-9EC0-40D4-8189-C8A1395A9B53}" destId="{27D99005-2661-4448-B594-EFDFD649A755}" srcOrd="4" destOrd="0" parTransId="{C16A3CD7-165E-4606-BD2C-069171562FB8}" sibTransId="{DEC5E904-B313-45DF-95CD-97CA09466092}"/>
    <dgm:cxn modelId="{8000E3BA-A2AF-4581-9851-21CEEDAA8282}" srcId="{BE3C6D70-9EC0-40D4-8189-C8A1395A9B53}" destId="{DFD31159-AA65-4E35-AA3D-C12C0535C633}" srcOrd="2" destOrd="0" parTransId="{5D8E7A50-F9C5-46C0-8027-777229FFBF9C}" sibTransId="{CFE809A3-DFF0-4094-8069-5FBEC7AC7477}"/>
    <dgm:cxn modelId="{955999BB-C5EA-40F0-94ED-51595B4C1422}" srcId="{64F7CE6D-4CC1-4589-B43B-C94FFE95FA89}" destId="{BE3C6D70-9EC0-40D4-8189-C8A1395A9B53}" srcOrd="0" destOrd="0" parTransId="{326977F0-56A9-4B91-8DFA-1B0ED649F7BC}" sibTransId="{DE90B3EA-7EE2-4455-A979-2FC05B2E02E6}"/>
    <dgm:cxn modelId="{49398ABF-8B4D-4C00-8E4D-6EDBEBF7CA91}" type="presOf" srcId="{C0D704EB-1176-46AD-9A4E-FF687C1E5280}" destId="{01762C8D-431B-4439-A003-E4433BA54308}" srcOrd="0" destOrd="1" presId="urn:microsoft.com/office/officeart/2005/8/layout/radial1"/>
    <dgm:cxn modelId="{5203C5C3-12DE-4A3B-9FC4-D1F61451B6A6}" srcId="{17DE77D0-48D4-4DD4-B8B5-2FE3A7CAF7EE}" destId="{5768037C-492D-490B-ABF4-95A1C39A648A}" srcOrd="1" destOrd="0" parTransId="{07845D1B-B6AA-43B6-9872-F033CE51B997}" sibTransId="{930E62E4-5200-45D2-8DEF-EA0E166E34C3}"/>
    <dgm:cxn modelId="{B3BE10C6-E2F1-4A6B-8BC8-1BDB560A75B9}" srcId="{E3845BCA-2E62-4014-8643-39D8F5A02B4F}" destId="{65D440E7-F905-4DC4-B726-05AD40A45746}" srcOrd="0" destOrd="0" parTransId="{921B0F6D-AE55-4636-B524-2A4C6BB721B7}" sibTransId="{D51ECD98-132E-419A-B9F9-776A9DE4914E}"/>
    <dgm:cxn modelId="{9733E6C8-F701-4B57-B813-2B3D687F8EF0}" type="presOf" srcId="{9EE5A331-257A-44FD-A741-2797B7E34D4E}" destId="{21DE65EE-729B-4475-B58A-6F3743CDA3F4}" srcOrd="0" destOrd="0" presId="urn:microsoft.com/office/officeart/2005/8/layout/radial1"/>
    <dgm:cxn modelId="{CBC41ECA-30C2-4AD3-9937-9D628A95432A}" srcId="{DFD31159-AA65-4E35-AA3D-C12C0535C633}" destId="{E2455D03-672C-4C78-A81B-93503C76158D}" srcOrd="0" destOrd="0" parTransId="{C0FB5FCA-B177-4146-B726-4D7722452832}" sibTransId="{6A014476-9DA1-4898-B51D-EFCAA889C3E8}"/>
    <dgm:cxn modelId="{A4317ECD-F87C-413E-90D9-0B4CACDFAEAC}" type="presOf" srcId="{E2455D03-672C-4C78-A81B-93503C76158D}" destId="{0D6BE6E6-979D-447F-967B-5F64FFDDC4AC}" srcOrd="0" destOrd="1" presId="urn:microsoft.com/office/officeart/2005/8/layout/radial1"/>
    <dgm:cxn modelId="{29A9DCD1-CA37-46FF-89F3-514FD31C2FA9}" type="presOf" srcId="{5D8E7A50-F9C5-46C0-8027-777229FFBF9C}" destId="{CB8381B9-3702-446B-820E-0108A2C2C4E2}" srcOrd="0" destOrd="0" presId="urn:microsoft.com/office/officeart/2005/8/layout/radial1"/>
    <dgm:cxn modelId="{8FC645DA-BD84-4194-BA96-AF56DB079781}" type="presOf" srcId="{65D440E7-F905-4DC4-B726-05AD40A45746}" destId="{22FAA15E-38B2-4BA9-B4AD-7D8474AC7618}" srcOrd="0" destOrd="1" presId="urn:microsoft.com/office/officeart/2005/8/layout/radial1"/>
    <dgm:cxn modelId="{E10CA0F0-9FED-4391-8AD8-A9577DE9F234}" srcId="{BE3C6D70-9EC0-40D4-8189-C8A1395A9B53}" destId="{9EE5A331-257A-44FD-A741-2797B7E34D4E}" srcOrd="0" destOrd="0" parTransId="{6D1279C2-C730-42BC-9C16-5A5029AD980E}" sibTransId="{2A056561-8FD3-483E-94F6-EC8459A93425}"/>
    <dgm:cxn modelId="{D67712F2-49E8-4537-873C-CD028C8162CA}" type="presOf" srcId="{FAC940FB-A2C6-43C0-8CAD-B02DE76E3B24}" destId="{CA2E342D-193C-4459-9036-A053C6133855}" srcOrd="1" destOrd="0" presId="urn:microsoft.com/office/officeart/2005/8/layout/radial1"/>
    <dgm:cxn modelId="{9D321AF6-BCFB-4545-A2E0-E9B31F8F1AC6}" srcId="{27D99005-2661-4448-B594-EFDFD649A755}" destId="{4593B9E5-DC26-4E16-9526-5A7B47E0A5D5}" srcOrd="0" destOrd="0" parTransId="{8DCFD84A-3D8F-4D14-8F86-3DAA80DEDE93}" sibTransId="{1B064BED-CF75-430C-A133-5BA51F38850F}"/>
    <dgm:cxn modelId="{E4CA90F9-1562-4EF4-BDFA-F32EF588B317}" srcId="{9EE5A331-257A-44FD-A741-2797B7E34D4E}" destId="{257E7D8C-883F-4619-A891-7D902DC1BE1B}" srcOrd="1" destOrd="0" parTransId="{766D9EC1-5568-44BC-8364-4E7FB3E5E112}" sibTransId="{2D99F441-2703-451A-9920-AC0C4A88AD78}"/>
    <dgm:cxn modelId="{5F32F5FB-773F-4C2D-BACC-D12474154A17}" type="presOf" srcId="{25D31652-CA52-45A0-8915-EDCAE77F1150}" destId="{4D4EEE6D-EBE4-4BB5-A71A-68B5C0AA6183}" srcOrd="0" destOrd="0" presId="urn:microsoft.com/office/officeart/2005/8/layout/radial1"/>
    <dgm:cxn modelId="{DF0A7DFC-3B08-4B33-AE32-FB65D7B7F81D}" srcId="{BE3C6D70-9EC0-40D4-8189-C8A1395A9B53}" destId="{17DE77D0-48D4-4DD4-B8B5-2FE3A7CAF7EE}" srcOrd="1" destOrd="0" parTransId="{64E24B20-D1FB-46AF-A408-EA08BB2ABF94}" sibTransId="{F7F7E088-6775-413F-A44B-2DD804BA4D01}"/>
    <dgm:cxn modelId="{901BC7FC-3AED-49BA-9F87-4FF04F79D77A}" type="presOf" srcId="{A17C5F28-2BF6-4033-9A57-67395157B85B}" destId="{0849D6DD-9F0F-4C23-AA31-E88BBEACDDBA}" srcOrd="0" destOrd="2" presId="urn:microsoft.com/office/officeart/2005/8/layout/radial1"/>
    <dgm:cxn modelId="{664801FF-3812-4E84-BB7A-C6B26771004F}" type="presOf" srcId="{27D99005-2661-4448-B594-EFDFD649A755}" destId="{0849D6DD-9F0F-4C23-AA31-E88BBEACDDBA}" srcOrd="0" destOrd="0" presId="urn:microsoft.com/office/officeart/2005/8/layout/radial1"/>
    <dgm:cxn modelId="{D101FDBA-8D26-4AD1-856B-ADE1A75C540D}" type="presParOf" srcId="{745E58E6-3B92-47D3-A202-8F3E12D72836}" destId="{50686983-7900-4173-A5AB-51689D7407EF}" srcOrd="0" destOrd="0" presId="urn:microsoft.com/office/officeart/2005/8/layout/radial1"/>
    <dgm:cxn modelId="{463FC8D2-B3E3-4908-ACC1-03BD99ECE124}" type="presParOf" srcId="{745E58E6-3B92-47D3-A202-8F3E12D72836}" destId="{687FDE84-81AF-4A20-B75A-6261BF7E6BBA}" srcOrd="1" destOrd="0" presId="urn:microsoft.com/office/officeart/2005/8/layout/radial1"/>
    <dgm:cxn modelId="{CCF709E2-11F7-4503-A616-355B9D5DAC90}" type="presParOf" srcId="{687FDE84-81AF-4A20-B75A-6261BF7E6BBA}" destId="{8C496BB1-20FB-4C89-B7AC-68032979ABDA}" srcOrd="0" destOrd="0" presId="urn:microsoft.com/office/officeart/2005/8/layout/radial1"/>
    <dgm:cxn modelId="{AD4B8B2C-E4D3-4300-A035-4CB748C773E6}" type="presParOf" srcId="{745E58E6-3B92-47D3-A202-8F3E12D72836}" destId="{21DE65EE-729B-4475-B58A-6F3743CDA3F4}" srcOrd="2" destOrd="0" presId="urn:microsoft.com/office/officeart/2005/8/layout/radial1"/>
    <dgm:cxn modelId="{A12A4586-401F-46D1-874D-A68B5FAC6E72}" type="presParOf" srcId="{745E58E6-3B92-47D3-A202-8F3E12D72836}" destId="{C72A65EF-BE82-4A1F-9A71-DCC4D4870429}" srcOrd="3" destOrd="0" presId="urn:microsoft.com/office/officeart/2005/8/layout/radial1"/>
    <dgm:cxn modelId="{4E8D5074-BE14-41C2-A301-3BF9AE1C11B0}" type="presParOf" srcId="{C72A65EF-BE82-4A1F-9A71-DCC4D4870429}" destId="{65471BE9-44FE-419B-A434-CFBD44252E28}" srcOrd="0" destOrd="0" presId="urn:microsoft.com/office/officeart/2005/8/layout/radial1"/>
    <dgm:cxn modelId="{55FDD773-9EE6-4313-9E9D-742DB9F28C89}" type="presParOf" srcId="{745E58E6-3B92-47D3-A202-8F3E12D72836}" destId="{01762C8D-431B-4439-A003-E4433BA54308}" srcOrd="4" destOrd="0" presId="urn:microsoft.com/office/officeart/2005/8/layout/radial1"/>
    <dgm:cxn modelId="{76426282-CB5A-4AB4-90B8-36D49FF38260}" type="presParOf" srcId="{745E58E6-3B92-47D3-A202-8F3E12D72836}" destId="{CB8381B9-3702-446B-820E-0108A2C2C4E2}" srcOrd="5" destOrd="0" presId="urn:microsoft.com/office/officeart/2005/8/layout/radial1"/>
    <dgm:cxn modelId="{99B85C63-DC92-47B7-BE0F-3709948ACF22}" type="presParOf" srcId="{CB8381B9-3702-446B-820E-0108A2C2C4E2}" destId="{732F437A-F1DC-4849-982D-8353AC99338A}" srcOrd="0" destOrd="0" presId="urn:microsoft.com/office/officeart/2005/8/layout/radial1"/>
    <dgm:cxn modelId="{4EF1F6CD-A466-45F0-AC06-B2CA9FD85682}" type="presParOf" srcId="{745E58E6-3B92-47D3-A202-8F3E12D72836}" destId="{0D6BE6E6-979D-447F-967B-5F64FFDDC4AC}" srcOrd="6" destOrd="0" presId="urn:microsoft.com/office/officeart/2005/8/layout/radial1"/>
    <dgm:cxn modelId="{78F5FDF7-C3F9-40A3-950C-79F4280EFDC4}" type="presParOf" srcId="{745E58E6-3B92-47D3-A202-8F3E12D72836}" destId="{4D4EEE6D-EBE4-4BB5-A71A-68B5C0AA6183}" srcOrd="7" destOrd="0" presId="urn:microsoft.com/office/officeart/2005/8/layout/radial1"/>
    <dgm:cxn modelId="{FC76C087-8B3E-46E3-9B7A-E75A9FBB1A8B}" type="presParOf" srcId="{4D4EEE6D-EBE4-4BB5-A71A-68B5C0AA6183}" destId="{C8A24268-2E16-40CC-BA09-E11B41D43692}" srcOrd="0" destOrd="0" presId="urn:microsoft.com/office/officeart/2005/8/layout/radial1"/>
    <dgm:cxn modelId="{C8CEE487-F9D8-4CCD-83BC-20882C51F09D}" type="presParOf" srcId="{745E58E6-3B92-47D3-A202-8F3E12D72836}" destId="{22FAA15E-38B2-4BA9-B4AD-7D8474AC7618}" srcOrd="8" destOrd="0" presId="urn:microsoft.com/office/officeart/2005/8/layout/radial1"/>
    <dgm:cxn modelId="{B6B83C5C-2484-4679-A740-9E3241EF41D1}" type="presParOf" srcId="{745E58E6-3B92-47D3-A202-8F3E12D72836}" destId="{1A26F6F0-CAE2-4161-9514-5FB1DBC9A2D6}" srcOrd="9" destOrd="0" presId="urn:microsoft.com/office/officeart/2005/8/layout/radial1"/>
    <dgm:cxn modelId="{C6B1AA86-30AC-4D37-8F34-B707E11BC0F4}" type="presParOf" srcId="{1A26F6F0-CAE2-4161-9514-5FB1DBC9A2D6}" destId="{6A94E62C-CC86-4464-BDFD-6A0F8636D8E7}" srcOrd="0" destOrd="0" presId="urn:microsoft.com/office/officeart/2005/8/layout/radial1"/>
    <dgm:cxn modelId="{AA189FD5-4C56-4790-8E41-277678FDBC56}" type="presParOf" srcId="{745E58E6-3B92-47D3-A202-8F3E12D72836}" destId="{0849D6DD-9F0F-4C23-AA31-E88BBEACDDBA}" srcOrd="10" destOrd="0" presId="urn:microsoft.com/office/officeart/2005/8/layout/radial1"/>
    <dgm:cxn modelId="{E5FE3B9C-DAAF-4006-B52E-01F6A057AF1A}" type="presParOf" srcId="{745E58E6-3B92-47D3-A202-8F3E12D72836}" destId="{7D4D81EB-BF91-46E4-B89B-6CA8C1942872}" srcOrd="11" destOrd="0" presId="urn:microsoft.com/office/officeart/2005/8/layout/radial1"/>
    <dgm:cxn modelId="{5DBA9E4E-1B02-413B-B58B-AD70A3580C67}" type="presParOf" srcId="{7D4D81EB-BF91-46E4-B89B-6CA8C1942872}" destId="{CA2E342D-193C-4459-9036-A053C6133855}" srcOrd="0" destOrd="0" presId="urn:microsoft.com/office/officeart/2005/8/layout/radial1"/>
    <dgm:cxn modelId="{1D4CAA56-D3EE-472C-B6FD-9F593A23B1AB}" type="presParOf" srcId="{745E58E6-3B92-47D3-A202-8F3E12D72836}" destId="{9141CEB6-B9F6-4EDD-9D8E-0CFA67731B57}" srcOrd="12"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02FAE-574D-4D54-AAE5-0E40E4461F1D}" type="doc">
      <dgm:prSet loTypeId="urn:microsoft.com/office/officeart/2008/layout/PictureStrips" loCatId="list" qsTypeId="urn:microsoft.com/office/officeart/2005/8/quickstyle/simple1" qsCatId="simple" csTypeId="urn:microsoft.com/office/officeart/2005/8/colors/colorful5" csCatId="colorful" phldr="1"/>
      <dgm:spPr/>
      <dgm:t>
        <a:bodyPr/>
        <a:lstStyle/>
        <a:p>
          <a:endParaRPr lang="en-US"/>
        </a:p>
      </dgm:t>
    </dgm:pt>
    <dgm:pt modelId="{DEAC17E6-1BE5-4E83-822E-F2B38114809E}">
      <dgm:prSet phldrT="[Text]" custT="1"/>
      <dgm:spPr/>
      <dgm:t>
        <a:bodyPr/>
        <a:lstStyle/>
        <a:p>
          <a:r>
            <a:rPr lang="en-US" sz="1200"/>
            <a:t>Collaborative Approach</a:t>
          </a:r>
        </a:p>
      </dgm:t>
    </dgm:pt>
    <dgm:pt modelId="{BFCE81E4-CFCA-4391-933F-B3E160387F4A}" type="parTrans" cxnId="{BF8F2B9F-5C64-4F25-BEA7-E2A841FCCE58}">
      <dgm:prSet/>
      <dgm:spPr/>
      <dgm:t>
        <a:bodyPr/>
        <a:lstStyle/>
        <a:p>
          <a:endParaRPr lang="en-US" sz="1100"/>
        </a:p>
      </dgm:t>
    </dgm:pt>
    <dgm:pt modelId="{1A79B4A0-EEBC-4D5A-AC66-E51B5E231B5D}" type="sibTrans" cxnId="{BF8F2B9F-5C64-4F25-BEA7-E2A841FCCE58}">
      <dgm:prSet/>
      <dgm:spPr/>
      <dgm:t>
        <a:bodyPr/>
        <a:lstStyle/>
        <a:p>
          <a:endParaRPr lang="en-US" sz="1100"/>
        </a:p>
      </dgm:t>
    </dgm:pt>
    <dgm:pt modelId="{05244921-BE75-4B4D-87E7-44D2B36421BD}">
      <dgm:prSet phldrT="[Text]" custT="1"/>
      <dgm:spPr/>
      <dgm:t>
        <a:bodyPr/>
        <a:lstStyle/>
        <a:p>
          <a:r>
            <a:rPr lang="en-US" sz="1200"/>
            <a:t>User-friendly tools</a:t>
          </a:r>
        </a:p>
      </dgm:t>
    </dgm:pt>
    <dgm:pt modelId="{1E6FFCB6-07F4-4822-BD60-AB3532A523D1}" type="parTrans" cxnId="{32368AB0-3884-4301-B1BB-C5AB2C8BE931}">
      <dgm:prSet/>
      <dgm:spPr/>
      <dgm:t>
        <a:bodyPr/>
        <a:lstStyle/>
        <a:p>
          <a:endParaRPr lang="en-US" sz="1100"/>
        </a:p>
      </dgm:t>
    </dgm:pt>
    <dgm:pt modelId="{903217B8-E227-40D7-8B37-E6B02F721915}" type="sibTrans" cxnId="{32368AB0-3884-4301-B1BB-C5AB2C8BE931}">
      <dgm:prSet/>
      <dgm:spPr/>
      <dgm:t>
        <a:bodyPr/>
        <a:lstStyle/>
        <a:p>
          <a:endParaRPr lang="en-US" sz="1100"/>
        </a:p>
      </dgm:t>
    </dgm:pt>
    <dgm:pt modelId="{1BE63DE9-7576-4A9E-8B69-7BD0FF42FB7B}">
      <dgm:prSet phldrT="[Text]" custT="1"/>
      <dgm:spPr/>
      <dgm:t>
        <a:bodyPr/>
        <a:lstStyle/>
        <a:p>
          <a:r>
            <a:rPr lang="en-US" sz="1200"/>
            <a:t>Automation</a:t>
          </a:r>
        </a:p>
      </dgm:t>
    </dgm:pt>
    <dgm:pt modelId="{1616EFC5-23B3-4512-B1A0-28452107D219}" type="parTrans" cxnId="{80E8BBD4-3D23-4B63-BAFD-51474B5AD557}">
      <dgm:prSet/>
      <dgm:spPr/>
      <dgm:t>
        <a:bodyPr/>
        <a:lstStyle/>
        <a:p>
          <a:endParaRPr lang="en-US" sz="1100"/>
        </a:p>
      </dgm:t>
    </dgm:pt>
    <dgm:pt modelId="{3852E259-9C23-47C1-B3F3-A5A711A1C530}" type="sibTrans" cxnId="{80E8BBD4-3D23-4B63-BAFD-51474B5AD557}">
      <dgm:prSet/>
      <dgm:spPr/>
      <dgm:t>
        <a:bodyPr/>
        <a:lstStyle/>
        <a:p>
          <a:endParaRPr lang="en-US" sz="1100"/>
        </a:p>
      </dgm:t>
    </dgm:pt>
    <dgm:pt modelId="{3A2F534D-CF60-471E-B819-C134F30BFFE0}">
      <dgm:prSet phldrT="[Text]" custT="1"/>
      <dgm:spPr/>
      <dgm:t>
        <a:bodyPr/>
        <a:lstStyle/>
        <a:p>
          <a:r>
            <a:rPr lang="en-US" sz="1200"/>
            <a:t>On-demand computation</a:t>
          </a:r>
        </a:p>
      </dgm:t>
    </dgm:pt>
    <dgm:pt modelId="{2302D59B-994C-4C1D-BE5C-D45DC4DB2F24}" type="parTrans" cxnId="{92D62819-158C-EC41-8B99-7D32CE69C3E9}">
      <dgm:prSet/>
      <dgm:spPr/>
      <dgm:t>
        <a:bodyPr/>
        <a:lstStyle/>
        <a:p>
          <a:endParaRPr lang="en-US"/>
        </a:p>
      </dgm:t>
    </dgm:pt>
    <dgm:pt modelId="{7D843B5F-66DA-4D12-9B98-FE6AD9364ADF}" type="sibTrans" cxnId="{92D62819-158C-EC41-8B99-7D32CE69C3E9}">
      <dgm:prSet/>
      <dgm:spPr/>
      <dgm:t>
        <a:bodyPr/>
        <a:lstStyle/>
        <a:p>
          <a:endParaRPr lang="en-US"/>
        </a:p>
      </dgm:t>
    </dgm:pt>
    <dgm:pt modelId="{3AC393D4-0A4B-4976-B351-3815823F4017}" type="pres">
      <dgm:prSet presAssocID="{DEC02FAE-574D-4D54-AAE5-0E40E4461F1D}" presName="Name0" presStyleCnt="0">
        <dgm:presLayoutVars>
          <dgm:dir/>
          <dgm:resizeHandles val="exact"/>
        </dgm:presLayoutVars>
      </dgm:prSet>
      <dgm:spPr/>
    </dgm:pt>
    <dgm:pt modelId="{321E0970-78CD-4CAF-A304-0C5266CE0EF8}" type="pres">
      <dgm:prSet presAssocID="{DEAC17E6-1BE5-4E83-822E-F2B38114809E}" presName="composite" presStyleCnt="0"/>
      <dgm:spPr/>
    </dgm:pt>
    <dgm:pt modelId="{A59790D7-6948-4DD9-B688-D793491E3810}" type="pres">
      <dgm:prSet presAssocID="{DEAC17E6-1BE5-4E83-822E-F2B38114809E}" presName="rect1" presStyleLbl="trAlignAcc1" presStyleIdx="0" presStyleCnt="4">
        <dgm:presLayoutVars>
          <dgm:bulletEnabled val="1"/>
        </dgm:presLayoutVars>
      </dgm:prSet>
      <dgm:spPr/>
    </dgm:pt>
    <dgm:pt modelId="{67DAF180-1010-488A-A510-6C12A7EFB80A}" type="pres">
      <dgm:prSet presAssocID="{DEAC17E6-1BE5-4E83-822E-F2B38114809E}"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Users with solid fill"/>
        </a:ext>
      </dgm:extLst>
    </dgm:pt>
    <dgm:pt modelId="{3A4BACEA-F71A-4850-AA2E-A84B5B48AEA4}" type="pres">
      <dgm:prSet presAssocID="{1A79B4A0-EEBC-4D5A-AC66-E51B5E231B5D}" presName="sibTrans" presStyleCnt="0"/>
      <dgm:spPr/>
    </dgm:pt>
    <dgm:pt modelId="{7B41DB6F-F5B1-4CB2-A5F3-502686102EF8}" type="pres">
      <dgm:prSet presAssocID="{05244921-BE75-4B4D-87E7-44D2B36421BD}" presName="composite" presStyleCnt="0"/>
      <dgm:spPr/>
    </dgm:pt>
    <dgm:pt modelId="{3C0B381C-2333-45B8-8E30-C9738850658D}" type="pres">
      <dgm:prSet presAssocID="{05244921-BE75-4B4D-87E7-44D2B36421BD}" presName="rect1" presStyleLbl="trAlignAcc1" presStyleIdx="1" presStyleCnt="4" custLinFactNeighborX="-499" custLinFactNeighborY="2049">
        <dgm:presLayoutVars>
          <dgm:bulletEnabled val="1"/>
        </dgm:presLayoutVars>
      </dgm:prSet>
      <dgm:spPr/>
    </dgm:pt>
    <dgm:pt modelId="{D7E56080-0FCB-427B-863F-F82B3D044B87}" type="pres">
      <dgm:prSet presAssocID="{05244921-BE75-4B4D-87E7-44D2B36421BD}" presName="rect2"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Open hand with plant with solid fill"/>
        </a:ext>
      </dgm:extLst>
    </dgm:pt>
    <dgm:pt modelId="{B303ABC3-3030-4238-8EA6-89EFA65E4D61}" type="pres">
      <dgm:prSet presAssocID="{903217B8-E227-40D7-8B37-E6B02F721915}" presName="sibTrans" presStyleCnt="0"/>
      <dgm:spPr/>
    </dgm:pt>
    <dgm:pt modelId="{9DC9411B-C2A4-480B-829E-0F30728ECD6C}" type="pres">
      <dgm:prSet presAssocID="{3A2F534D-CF60-471E-B819-C134F30BFFE0}" presName="composite" presStyleCnt="0"/>
      <dgm:spPr/>
    </dgm:pt>
    <dgm:pt modelId="{810D6592-F2DF-431D-B97E-5CBD28827389}" type="pres">
      <dgm:prSet presAssocID="{3A2F534D-CF60-471E-B819-C134F30BFFE0}" presName="rect1" presStyleLbl="trAlignAcc1" presStyleIdx="2" presStyleCnt="4">
        <dgm:presLayoutVars>
          <dgm:bulletEnabled val="1"/>
        </dgm:presLayoutVars>
      </dgm:prSet>
      <dgm:spPr/>
    </dgm:pt>
    <dgm:pt modelId="{E8C3C6E0-3D13-419D-80F8-DEEE24AE978E}" type="pres">
      <dgm:prSet presAssocID="{3A2F534D-CF60-471E-B819-C134F30BFFE0}" presName="rect2"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Syncing cloud with solid fill"/>
        </a:ext>
      </dgm:extLst>
    </dgm:pt>
    <dgm:pt modelId="{F16D36FE-6F28-4C6A-B3D7-3AF8659B179C}" type="pres">
      <dgm:prSet presAssocID="{7D843B5F-66DA-4D12-9B98-FE6AD9364ADF}" presName="sibTrans" presStyleCnt="0"/>
      <dgm:spPr/>
    </dgm:pt>
    <dgm:pt modelId="{642621A2-31C3-4247-BE2A-DF64A8057A1D}" type="pres">
      <dgm:prSet presAssocID="{1BE63DE9-7576-4A9E-8B69-7BD0FF42FB7B}" presName="composite" presStyleCnt="0"/>
      <dgm:spPr/>
    </dgm:pt>
    <dgm:pt modelId="{F2E34F29-4D50-4A18-AB5A-0870FCF62C4D}" type="pres">
      <dgm:prSet presAssocID="{1BE63DE9-7576-4A9E-8B69-7BD0FF42FB7B}" presName="rect1" presStyleLbl="trAlignAcc1" presStyleIdx="3" presStyleCnt="4">
        <dgm:presLayoutVars>
          <dgm:bulletEnabled val="1"/>
        </dgm:presLayoutVars>
      </dgm:prSet>
      <dgm:spPr/>
    </dgm:pt>
    <dgm:pt modelId="{3AE7A9C0-B4BD-49DB-B619-5A81D39E0E86}" type="pres">
      <dgm:prSet presAssocID="{1BE63DE9-7576-4A9E-8B69-7BD0FF42FB7B}" presName="rect2"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Robot with solid fill"/>
        </a:ext>
      </dgm:extLst>
    </dgm:pt>
  </dgm:ptLst>
  <dgm:cxnLst>
    <dgm:cxn modelId="{92D62819-158C-EC41-8B99-7D32CE69C3E9}" srcId="{DEC02FAE-574D-4D54-AAE5-0E40E4461F1D}" destId="{3A2F534D-CF60-471E-B819-C134F30BFFE0}" srcOrd="2" destOrd="0" parTransId="{2302D59B-994C-4C1D-BE5C-D45DC4DB2F24}" sibTransId="{7D843B5F-66DA-4D12-9B98-FE6AD9364ADF}"/>
    <dgm:cxn modelId="{BF8F2B9F-5C64-4F25-BEA7-E2A841FCCE58}" srcId="{DEC02FAE-574D-4D54-AAE5-0E40E4461F1D}" destId="{DEAC17E6-1BE5-4E83-822E-F2B38114809E}" srcOrd="0" destOrd="0" parTransId="{BFCE81E4-CFCA-4391-933F-B3E160387F4A}" sibTransId="{1A79B4A0-EEBC-4D5A-AC66-E51B5E231B5D}"/>
    <dgm:cxn modelId="{789D47B0-F1FA-4196-9AE2-DD51C9AC364C}" type="presOf" srcId="{DEC02FAE-574D-4D54-AAE5-0E40E4461F1D}" destId="{3AC393D4-0A4B-4976-B351-3815823F4017}" srcOrd="0" destOrd="0" presId="urn:microsoft.com/office/officeart/2008/layout/PictureStrips"/>
    <dgm:cxn modelId="{32368AB0-3884-4301-B1BB-C5AB2C8BE931}" srcId="{DEC02FAE-574D-4D54-AAE5-0E40E4461F1D}" destId="{05244921-BE75-4B4D-87E7-44D2B36421BD}" srcOrd="1" destOrd="0" parTransId="{1E6FFCB6-07F4-4822-BD60-AB3532A523D1}" sibTransId="{903217B8-E227-40D7-8B37-E6B02F721915}"/>
    <dgm:cxn modelId="{80E8BBD4-3D23-4B63-BAFD-51474B5AD557}" srcId="{DEC02FAE-574D-4D54-AAE5-0E40E4461F1D}" destId="{1BE63DE9-7576-4A9E-8B69-7BD0FF42FB7B}" srcOrd="3" destOrd="0" parTransId="{1616EFC5-23B3-4512-B1A0-28452107D219}" sibTransId="{3852E259-9C23-47C1-B3F3-A5A711A1C530}"/>
    <dgm:cxn modelId="{D3660FD6-AECC-4486-8C38-6BFDB11E58D2}" type="presOf" srcId="{05244921-BE75-4B4D-87E7-44D2B36421BD}" destId="{3C0B381C-2333-45B8-8E30-C9738850658D}" srcOrd="0" destOrd="0" presId="urn:microsoft.com/office/officeart/2008/layout/PictureStrips"/>
    <dgm:cxn modelId="{24B6EAD7-A1CA-4337-ADA1-C0FCCE00775B}" type="presOf" srcId="{DEAC17E6-1BE5-4E83-822E-F2B38114809E}" destId="{A59790D7-6948-4DD9-B688-D793491E3810}" srcOrd="0" destOrd="0" presId="urn:microsoft.com/office/officeart/2008/layout/PictureStrips"/>
    <dgm:cxn modelId="{980BFCE1-018A-4AC0-8E08-277C65409BFA}" type="presOf" srcId="{1BE63DE9-7576-4A9E-8B69-7BD0FF42FB7B}" destId="{F2E34F29-4D50-4A18-AB5A-0870FCF62C4D}" srcOrd="0" destOrd="0" presId="urn:microsoft.com/office/officeart/2008/layout/PictureStrips"/>
    <dgm:cxn modelId="{F8B950FE-1973-DE47-BCD3-D94467B4AD88}" type="presOf" srcId="{3A2F534D-CF60-471E-B819-C134F30BFFE0}" destId="{810D6592-F2DF-431D-B97E-5CBD28827389}" srcOrd="0" destOrd="0" presId="urn:microsoft.com/office/officeart/2008/layout/PictureStrips"/>
    <dgm:cxn modelId="{20ED03B7-FAC4-4AD7-82F2-35AEE2519A45}" type="presParOf" srcId="{3AC393D4-0A4B-4976-B351-3815823F4017}" destId="{321E0970-78CD-4CAF-A304-0C5266CE0EF8}" srcOrd="0" destOrd="0" presId="urn:microsoft.com/office/officeart/2008/layout/PictureStrips"/>
    <dgm:cxn modelId="{80FE3AF9-4A47-408F-BB05-4D0501FB2B01}" type="presParOf" srcId="{321E0970-78CD-4CAF-A304-0C5266CE0EF8}" destId="{A59790D7-6948-4DD9-B688-D793491E3810}" srcOrd="0" destOrd="0" presId="urn:microsoft.com/office/officeart/2008/layout/PictureStrips"/>
    <dgm:cxn modelId="{B99B30E3-3F76-4FB4-9600-0285EF532010}" type="presParOf" srcId="{321E0970-78CD-4CAF-A304-0C5266CE0EF8}" destId="{67DAF180-1010-488A-A510-6C12A7EFB80A}" srcOrd="1" destOrd="0" presId="urn:microsoft.com/office/officeart/2008/layout/PictureStrips"/>
    <dgm:cxn modelId="{A9F18920-1227-4606-814B-354DCC34E60C}" type="presParOf" srcId="{3AC393D4-0A4B-4976-B351-3815823F4017}" destId="{3A4BACEA-F71A-4850-AA2E-A84B5B48AEA4}" srcOrd="1" destOrd="0" presId="urn:microsoft.com/office/officeart/2008/layout/PictureStrips"/>
    <dgm:cxn modelId="{3366CE6F-9218-4B09-9661-DB60482F6A10}" type="presParOf" srcId="{3AC393D4-0A4B-4976-B351-3815823F4017}" destId="{7B41DB6F-F5B1-4CB2-A5F3-502686102EF8}" srcOrd="2" destOrd="0" presId="urn:microsoft.com/office/officeart/2008/layout/PictureStrips"/>
    <dgm:cxn modelId="{A60745E5-DECB-4296-9213-22A189886090}" type="presParOf" srcId="{7B41DB6F-F5B1-4CB2-A5F3-502686102EF8}" destId="{3C0B381C-2333-45B8-8E30-C9738850658D}" srcOrd="0" destOrd="0" presId="urn:microsoft.com/office/officeart/2008/layout/PictureStrips"/>
    <dgm:cxn modelId="{586B0FA9-D3AA-4017-9704-12941F09C96C}" type="presParOf" srcId="{7B41DB6F-F5B1-4CB2-A5F3-502686102EF8}" destId="{D7E56080-0FCB-427B-863F-F82B3D044B87}" srcOrd="1" destOrd="0" presId="urn:microsoft.com/office/officeart/2008/layout/PictureStrips"/>
    <dgm:cxn modelId="{13F9162B-EBBD-49EB-A3F5-CC780A1342CE}" type="presParOf" srcId="{3AC393D4-0A4B-4976-B351-3815823F4017}" destId="{B303ABC3-3030-4238-8EA6-89EFA65E4D61}" srcOrd="3" destOrd="0" presId="urn:microsoft.com/office/officeart/2008/layout/PictureStrips"/>
    <dgm:cxn modelId="{8C6E07CD-BDF0-A045-92C1-17AE8FBFD41E}" type="presParOf" srcId="{3AC393D4-0A4B-4976-B351-3815823F4017}" destId="{9DC9411B-C2A4-480B-829E-0F30728ECD6C}" srcOrd="4" destOrd="0" presId="urn:microsoft.com/office/officeart/2008/layout/PictureStrips"/>
    <dgm:cxn modelId="{3123D214-630C-6446-862B-B890907328D8}" type="presParOf" srcId="{9DC9411B-C2A4-480B-829E-0F30728ECD6C}" destId="{810D6592-F2DF-431D-B97E-5CBD28827389}" srcOrd="0" destOrd="0" presId="urn:microsoft.com/office/officeart/2008/layout/PictureStrips"/>
    <dgm:cxn modelId="{2632557F-5CD9-504E-B98A-006E4B767E33}" type="presParOf" srcId="{9DC9411B-C2A4-480B-829E-0F30728ECD6C}" destId="{E8C3C6E0-3D13-419D-80F8-DEEE24AE978E}" srcOrd="1" destOrd="0" presId="urn:microsoft.com/office/officeart/2008/layout/PictureStrips"/>
    <dgm:cxn modelId="{9E33BF3E-457D-CA4D-B9F2-DC05C5E847D0}" type="presParOf" srcId="{3AC393D4-0A4B-4976-B351-3815823F4017}" destId="{F16D36FE-6F28-4C6A-B3D7-3AF8659B179C}" srcOrd="5" destOrd="0" presId="urn:microsoft.com/office/officeart/2008/layout/PictureStrips"/>
    <dgm:cxn modelId="{3CFFF0E0-0E26-4168-BDAF-E8833A0FE376}" type="presParOf" srcId="{3AC393D4-0A4B-4976-B351-3815823F4017}" destId="{642621A2-31C3-4247-BE2A-DF64A8057A1D}" srcOrd="6" destOrd="0" presId="urn:microsoft.com/office/officeart/2008/layout/PictureStrips"/>
    <dgm:cxn modelId="{F5AD54D4-286B-4A98-9E6D-87ABE1631342}" type="presParOf" srcId="{642621A2-31C3-4247-BE2A-DF64A8057A1D}" destId="{F2E34F29-4D50-4A18-AB5A-0870FCF62C4D}" srcOrd="0" destOrd="0" presId="urn:microsoft.com/office/officeart/2008/layout/PictureStrips"/>
    <dgm:cxn modelId="{AD3FA857-8ED0-4B07-BD9D-268327D2E226}" type="presParOf" srcId="{642621A2-31C3-4247-BE2A-DF64A8057A1D}" destId="{3AE7A9C0-B4BD-49DB-B619-5A81D39E0E86}" srcOrd="1" destOrd="0" presId="urn:microsoft.com/office/officeart/2008/layout/PictureStrip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CC47F6-A01E-4E1E-A90E-835DC6E0ECBF}"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C0E89F31-3CD9-45A4-B930-B69AA34D4E00}">
      <dgm:prSet phldrT="[Text]"/>
      <dgm:spPr/>
      <dgm:t>
        <a:bodyPr/>
        <a:lstStyle/>
        <a:p>
          <a:r>
            <a:rPr lang="en-US">
              <a:solidFill>
                <a:schemeClr val="bg1"/>
              </a:solidFill>
            </a:rPr>
            <a:t>Process multi-modal MRI images</a:t>
          </a:r>
        </a:p>
      </dgm:t>
    </dgm:pt>
    <dgm:pt modelId="{08B11585-A149-4D44-8AB7-93CE7F1912D6}" type="parTrans" cxnId="{ABFFFB12-FEF1-44DD-9430-430F379EA89A}">
      <dgm:prSet/>
      <dgm:spPr/>
      <dgm:t>
        <a:bodyPr/>
        <a:lstStyle/>
        <a:p>
          <a:endParaRPr lang="en-US">
            <a:solidFill>
              <a:schemeClr val="bg1"/>
            </a:solidFill>
          </a:endParaRPr>
        </a:p>
      </dgm:t>
    </dgm:pt>
    <dgm:pt modelId="{D9D03CE3-4534-467C-8B68-FEB4A20E3F0D}" type="sibTrans" cxnId="{ABFFFB12-FEF1-44DD-9430-430F379EA89A}">
      <dgm:prSet/>
      <dgm:spPr/>
      <dgm:t>
        <a:bodyPr/>
        <a:lstStyle/>
        <a:p>
          <a:endParaRPr lang="en-US">
            <a:solidFill>
              <a:schemeClr val="bg1"/>
            </a:solidFill>
          </a:endParaRPr>
        </a:p>
      </dgm:t>
    </dgm:pt>
    <dgm:pt modelId="{27A355F8-5783-494A-9D39-701FA1601715}">
      <dgm:prSet phldrT="[Text]"/>
      <dgm:spPr/>
      <dgm:t>
        <a:bodyPr/>
        <a:lstStyle/>
        <a:p>
          <a:r>
            <a:rPr lang="en-US">
              <a:solidFill>
                <a:schemeClr val="bg1"/>
              </a:solidFill>
            </a:rPr>
            <a:t>Harmonize to reference data</a:t>
          </a:r>
        </a:p>
      </dgm:t>
    </dgm:pt>
    <dgm:pt modelId="{6CE5E24C-D508-49E6-8337-BE6B3D4EFE40}" type="parTrans" cxnId="{2FE6B65B-4BFC-4C28-B041-321858365B00}">
      <dgm:prSet/>
      <dgm:spPr/>
      <dgm:t>
        <a:bodyPr/>
        <a:lstStyle/>
        <a:p>
          <a:endParaRPr lang="en-US">
            <a:solidFill>
              <a:schemeClr val="bg1"/>
            </a:solidFill>
          </a:endParaRPr>
        </a:p>
      </dgm:t>
    </dgm:pt>
    <dgm:pt modelId="{97BFE1B1-A393-45A3-8F7F-7C24A0306D1E}" type="sibTrans" cxnId="{2FE6B65B-4BFC-4C28-B041-321858365B00}">
      <dgm:prSet/>
      <dgm:spPr/>
      <dgm:t>
        <a:bodyPr/>
        <a:lstStyle/>
        <a:p>
          <a:endParaRPr lang="en-US">
            <a:solidFill>
              <a:schemeClr val="bg1"/>
            </a:solidFill>
          </a:endParaRPr>
        </a:p>
      </dgm:t>
    </dgm:pt>
    <dgm:pt modelId="{5A5D875D-F2F5-47D2-81BE-E6C2CADE7B33}">
      <dgm:prSet/>
      <dgm:spPr/>
      <dgm:t>
        <a:bodyPr/>
        <a:lstStyle/>
        <a:p>
          <a:r>
            <a:rPr lang="en-US">
              <a:solidFill>
                <a:schemeClr val="bg1"/>
              </a:solidFill>
            </a:rPr>
            <a:t>Apply ML models</a:t>
          </a:r>
        </a:p>
      </dgm:t>
    </dgm:pt>
    <dgm:pt modelId="{3552626D-85DA-4B49-9D95-76A9C01B7E0B}" type="parTrans" cxnId="{8CF53784-E559-49ED-B0D3-8F819BE99F2C}">
      <dgm:prSet/>
      <dgm:spPr/>
      <dgm:t>
        <a:bodyPr/>
        <a:lstStyle/>
        <a:p>
          <a:endParaRPr lang="en-US">
            <a:solidFill>
              <a:schemeClr val="bg1"/>
            </a:solidFill>
          </a:endParaRPr>
        </a:p>
      </dgm:t>
    </dgm:pt>
    <dgm:pt modelId="{B0D21C75-3E46-42A4-B42A-02B73D6CC6C7}" type="sibTrans" cxnId="{8CF53784-E559-49ED-B0D3-8F819BE99F2C}">
      <dgm:prSet/>
      <dgm:spPr/>
      <dgm:t>
        <a:bodyPr/>
        <a:lstStyle/>
        <a:p>
          <a:endParaRPr lang="en-US">
            <a:solidFill>
              <a:schemeClr val="bg1"/>
            </a:solidFill>
          </a:endParaRPr>
        </a:p>
      </dgm:t>
    </dgm:pt>
    <dgm:pt modelId="{94EDA686-CB04-4A8A-9979-F1262EFEC393}">
      <dgm:prSet/>
      <dgm:spPr/>
      <dgm:t>
        <a:bodyPr/>
        <a:lstStyle/>
        <a:p>
          <a:r>
            <a:rPr lang="en-US">
              <a:solidFill>
                <a:schemeClr val="bg1"/>
              </a:solidFill>
            </a:rPr>
            <a:t>Derive individualized biomarkers</a:t>
          </a:r>
        </a:p>
      </dgm:t>
    </dgm:pt>
    <dgm:pt modelId="{8FB7CCDC-9206-42B2-8DC0-A3579E70C1BA}" type="parTrans" cxnId="{B9FDB708-7EA4-4946-8BF7-3B2F9A8C6D50}">
      <dgm:prSet/>
      <dgm:spPr/>
      <dgm:t>
        <a:bodyPr/>
        <a:lstStyle/>
        <a:p>
          <a:endParaRPr lang="en-US">
            <a:solidFill>
              <a:schemeClr val="bg1"/>
            </a:solidFill>
          </a:endParaRPr>
        </a:p>
      </dgm:t>
    </dgm:pt>
    <dgm:pt modelId="{8482577A-21AC-498D-94D3-90AF5D1FFEE6}" type="sibTrans" cxnId="{B9FDB708-7EA4-4946-8BF7-3B2F9A8C6D50}">
      <dgm:prSet/>
      <dgm:spPr/>
      <dgm:t>
        <a:bodyPr/>
        <a:lstStyle/>
        <a:p>
          <a:endParaRPr lang="en-US">
            <a:solidFill>
              <a:schemeClr val="bg1"/>
            </a:solidFill>
          </a:endParaRPr>
        </a:p>
      </dgm:t>
    </dgm:pt>
    <dgm:pt modelId="{56A5DF4E-7D09-452D-B426-A53D4C9E05D6}" type="pres">
      <dgm:prSet presAssocID="{81CC47F6-A01E-4E1E-A90E-835DC6E0ECBF}" presName="Name0" presStyleCnt="0">
        <dgm:presLayoutVars>
          <dgm:chMax val="7"/>
          <dgm:chPref val="7"/>
          <dgm:dir/>
        </dgm:presLayoutVars>
      </dgm:prSet>
      <dgm:spPr/>
    </dgm:pt>
    <dgm:pt modelId="{95020969-277E-43D9-A73E-D9A063C7DB58}" type="pres">
      <dgm:prSet presAssocID="{81CC47F6-A01E-4E1E-A90E-835DC6E0ECBF}" presName="Name1" presStyleCnt="0"/>
      <dgm:spPr/>
    </dgm:pt>
    <dgm:pt modelId="{1E6A1850-8C0F-42EF-83EC-91448DF3D269}" type="pres">
      <dgm:prSet presAssocID="{81CC47F6-A01E-4E1E-A90E-835DC6E0ECBF}" presName="cycle" presStyleCnt="0"/>
      <dgm:spPr/>
    </dgm:pt>
    <dgm:pt modelId="{51A6B813-557B-4B0F-878E-75E7059E9326}" type="pres">
      <dgm:prSet presAssocID="{81CC47F6-A01E-4E1E-A90E-835DC6E0ECBF}" presName="srcNode" presStyleLbl="node1" presStyleIdx="0" presStyleCnt="4"/>
      <dgm:spPr/>
    </dgm:pt>
    <dgm:pt modelId="{C8706BA0-5DAC-4DFB-A36F-7F75B506EE74}" type="pres">
      <dgm:prSet presAssocID="{81CC47F6-A01E-4E1E-A90E-835DC6E0ECBF}" presName="conn" presStyleLbl="parChTrans1D2" presStyleIdx="0" presStyleCnt="1"/>
      <dgm:spPr/>
    </dgm:pt>
    <dgm:pt modelId="{84405FF3-3F87-48D2-B6FC-8FE3F6B0CE9A}" type="pres">
      <dgm:prSet presAssocID="{81CC47F6-A01E-4E1E-A90E-835DC6E0ECBF}" presName="extraNode" presStyleLbl="node1" presStyleIdx="0" presStyleCnt="4"/>
      <dgm:spPr/>
    </dgm:pt>
    <dgm:pt modelId="{D9E42893-CDC5-44F8-9B34-680EE83F1021}" type="pres">
      <dgm:prSet presAssocID="{81CC47F6-A01E-4E1E-A90E-835DC6E0ECBF}" presName="dstNode" presStyleLbl="node1" presStyleIdx="0" presStyleCnt="4"/>
      <dgm:spPr/>
    </dgm:pt>
    <dgm:pt modelId="{7668A124-408B-429F-A834-97D4269D71FF}" type="pres">
      <dgm:prSet presAssocID="{C0E89F31-3CD9-45A4-B930-B69AA34D4E00}" presName="text_1" presStyleLbl="node1" presStyleIdx="0" presStyleCnt="4">
        <dgm:presLayoutVars>
          <dgm:bulletEnabled val="1"/>
        </dgm:presLayoutVars>
      </dgm:prSet>
      <dgm:spPr/>
    </dgm:pt>
    <dgm:pt modelId="{55CF0D97-E21F-41E5-BC54-15E1D5E29E08}" type="pres">
      <dgm:prSet presAssocID="{C0E89F31-3CD9-45A4-B930-B69AA34D4E00}" presName="accent_1" presStyleCnt="0"/>
      <dgm:spPr/>
    </dgm:pt>
    <dgm:pt modelId="{EDFAB407-7565-45AA-82F2-DE8978D2E5E1}" type="pres">
      <dgm:prSet presAssocID="{C0E89F31-3CD9-45A4-B930-B69AA34D4E00}" presName="accentRepeatNode" presStyleLbl="solidFgAcc1" presStyleIdx="0" presStyleCnt="4"/>
      <dgm:spPr/>
    </dgm:pt>
    <dgm:pt modelId="{D73B4EAE-CB9B-4A90-A169-A2957577E6BE}" type="pres">
      <dgm:prSet presAssocID="{27A355F8-5783-494A-9D39-701FA1601715}" presName="text_2" presStyleLbl="node1" presStyleIdx="1" presStyleCnt="4">
        <dgm:presLayoutVars>
          <dgm:bulletEnabled val="1"/>
        </dgm:presLayoutVars>
      </dgm:prSet>
      <dgm:spPr/>
    </dgm:pt>
    <dgm:pt modelId="{4E09545A-E0D5-443A-995F-5DDB1021E216}" type="pres">
      <dgm:prSet presAssocID="{27A355F8-5783-494A-9D39-701FA1601715}" presName="accent_2" presStyleCnt="0"/>
      <dgm:spPr/>
    </dgm:pt>
    <dgm:pt modelId="{6B787E2F-5AF4-469D-91A7-4FB340B3801F}" type="pres">
      <dgm:prSet presAssocID="{27A355F8-5783-494A-9D39-701FA1601715}" presName="accentRepeatNode" presStyleLbl="solidFgAcc1" presStyleIdx="1" presStyleCnt="4"/>
      <dgm:spPr/>
    </dgm:pt>
    <dgm:pt modelId="{61624FCE-02AF-45FC-ABC5-9FCC9CD0BDD9}" type="pres">
      <dgm:prSet presAssocID="{5A5D875D-F2F5-47D2-81BE-E6C2CADE7B33}" presName="text_3" presStyleLbl="node1" presStyleIdx="2" presStyleCnt="4">
        <dgm:presLayoutVars>
          <dgm:bulletEnabled val="1"/>
        </dgm:presLayoutVars>
      </dgm:prSet>
      <dgm:spPr/>
    </dgm:pt>
    <dgm:pt modelId="{F6C9AD2C-A83A-48B2-B4B9-0DC2B21C3FB7}" type="pres">
      <dgm:prSet presAssocID="{5A5D875D-F2F5-47D2-81BE-E6C2CADE7B33}" presName="accent_3" presStyleCnt="0"/>
      <dgm:spPr/>
    </dgm:pt>
    <dgm:pt modelId="{8CEBA30B-C74B-497E-833E-D6C2230DBA26}" type="pres">
      <dgm:prSet presAssocID="{5A5D875D-F2F5-47D2-81BE-E6C2CADE7B33}" presName="accentRepeatNode" presStyleLbl="solidFgAcc1" presStyleIdx="2" presStyleCnt="4"/>
      <dgm:spPr/>
    </dgm:pt>
    <dgm:pt modelId="{35928EE3-67BE-40E2-B3F3-C8C5275F8FAF}" type="pres">
      <dgm:prSet presAssocID="{94EDA686-CB04-4A8A-9979-F1262EFEC393}" presName="text_4" presStyleLbl="node1" presStyleIdx="3" presStyleCnt="4">
        <dgm:presLayoutVars>
          <dgm:bulletEnabled val="1"/>
        </dgm:presLayoutVars>
      </dgm:prSet>
      <dgm:spPr/>
    </dgm:pt>
    <dgm:pt modelId="{82E0E031-732C-4E9C-AF64-425D358B8669}" type="pres">
      <dgm:prSet presAssocID="{94EDA686-CB04-4A8A-9979-F1262EFEC393}" presName="accent_4" presStyleCnt="0"/>
      <dgm:spPr/>
    </dgm:pt>
    <dgm:pt modelId="{EFD2077B-C399-4D05-A9A8-A10558A50260}" type="pres">
      <dgm:prSet presAssocID="{94EDA686-CB04-4A8A-9979-F1262EFEC393}" presName="accentRepeatNode" presStyleLbl="solidFgAcc1" presStyleIdx="3" presStyleCnt="4"/>
      <dgm:spPr/>
    </dgm:pt>
  </dgm:ptLst>
  <dgm:cxnLst>
    <dgm:cxn modelId="{B9FDB708-7EA4-4946-8BF7-3B2F9A8C6D50}" srcId="{81CC47F6-A01E-4E1E-A90E-835DC6E0ECBF}" destId="{94EDA686-CB04-4A8A-9979-F1262EFEC393}" srcOrd="3" destOrd="0" parTransId="{8FB7CCDC-9206-42B2-8DC0-A3579E70C1BA}" sibTransId="{8482577A-21AC-498D-94D3-90AF5D1FFEE6}"/>
    <dgm:cxn modelId="{085BD40C-35D1-41A0-BBB3-2FB7312DACE7}" type="presOf" srcId="{D9D03CE3-4534-467C-8B68-FEB4A20E3F0D}" destId="{C8706BA0-5DAC-4DFB-A36F-7F75B506EE74}" srcOrd="0" destOrd="0" presId="urn:microsoft.com/office/officeart/2008/layout/VerticalCurvedList"/>
    <dgm:cxn modelId="{ABFFFB12-FEF1-44DD-9430-430F379EA89A}" srcId="{81CC47F6-A01E-4E1E-A90E-835DC6E0ECBF}" destId="{C0E89F31-3CD9-45A4-B930-B69AA34D4E00}" srcOrd="0" destOrd="0" parTransId="{08B11585-A149-4D44-8AB7-93CE7F1912D6}" sibTransId="{D9D03CE3-4534-467C-8B68-FEB4A20E3F0D}"/>
    <dgm:cxn modelId="{208FEC35-A612-4FD2-8852-EB6DEAF62F7B}" type="presOf" srcId="{27A355F8-5783-494A-9D39-701FA1601715}" destId="{D73B4EAE-CB9B-4A90-A169-A2957577E6BE}" srcOrd="0" destOrd="0" presId="urn:microsoft.com/office/officeart/2008/layout/VerticalCurvedList"/>
    <dgm:cxn modelId="{2FE6B65B-4BFC-4C28-B041-321858365B00}" srcId="{81CC47F6-A01E-4E1E-A90E-835DC6E0ECBF}" destId="{27A355F8-5783-494A-9D39-701FA1601715}" srcOrd="1" destOrd="0" parTransId="{6CE5E24C-D508-49E6-8337-BE6B3D4EFE40}" sibTransId="{97BFE1B1-A393-45A3-8F7F-7C24A0306D1E}"/>
    <dgm:cxn modelId="{89BA6F5C-CA5D-4FC7-9539-539DC0BF6FC8}" type="presOf" srcId="{5A5D875D-F2F5-47D2-81BE-E6C2CADE7B33}" destId="{61624FCE-02AF-45FC-ABC5-9FCC9CD0BDD9}" srcOrd="0" destOrd="0" presId="urn:microsoft.com/office/officeart/2008/layout/VerticalCurvedList"/>
    <dgm:cxn modelId="{8CF53784-E559-49ED-B0D3-8F819BE99F2C}" srcId="{81CC47F6-A01E-4E1E-A90E-835DC6E0ECBF}" destId="{5A5D875D-F2F5-47D2-81BE-E6C2CADE7B33}" srcOrd="2" destOrd="0" parTransId="{3552626D-85DA-4B49-9D95-76A9C01B7E0B}" sibTransId="{B0D21C75-3E46-42A4-B42A-02B73D6CC6C7}"/>
    <dgm:cxn modelId="{C891BBB7-C7DE-4B54-93B3-8F541245D94E}" type="presOf" srcId="{94EDA686-CB04-4A8A-9979-F1262EFEC393}" destId="{35928EE3-67BE-40E2-B3F3-C8C5275F8FAF}" srcOrd="0" destOrd="0" presId="urn:microsoft.com/office/officeart/2008/layout/VerticalCurvedList"/>
    <dgm:cxn modelId="{6B212FBE-9A76-4B44-B7F3-DCA9DBFD76AF}" type="presOf" srcId="{81CC47F6-A01E-4E1E-A90E-835DC6E0ECBF}" destId="{56A5DF4E-7D09-452D-B426-A53D4C9E05D6}" srcOrd="0" destOrd="0" presId="urn:microsoft.com/office/officeart/2008/layout/VerticalCurvedList"/>
    <dgm:cxn modelId="{72F3AED4-D4BB-4AB7-9384-2F6C2EE403EE}" type="presOf" srcId="{C0E89F31-3CD9-45A4-B930-B69AA34D4E00}" destId="{7668A124-408B-429F-A834-97D4269D71FF}" srcOrd="0" destOrd="0" presId="urn:microsoft.com/office/officeart/2008/layout/VerticalCurvedList"/>
    <dgm:cxn modelId="{FDA72E38-8B9D-4F6C-A40B-9E1F180080AD}" type="presParOf" srcId="{56A5DF4E-7D09-452D-B426-A53D4C9E05D6}" destId="{95020969-277E-43D9-A73E-D9A063C7DB58}" srcOrd="0" destOrd="0" presId="urn:microsoft.com/office/officeart/2008/layout/VerticalCurvedList"/>
    <dgm:cxn modelId="{5BE5D4DC-B878-4D23-A4D4-73CF375457DE}" type="presParOf" srcId="{95020969-277E-43D9-A73E-D9A063C7DB58}" destId="{1E6A1850-8C0F-42EF-83EC-91448DF3D269}" srcOrd="0" destOrd="0" presId="urn:microsoft.com/office/officeart/2008/layout/VerticalCurvedList"/>
    <dgm:cxn modelId="{6005A722-B2D1-4316-BCA8-B5043E0B6864}" type="presParOf" srcId="{1E6A1850-8C0F-42EF-83EC-91448DF3D269}" destId="{51A6B813-557B-4B0F-878E-75E7059E9326}" srcOrd="0" destOrd="0" presId="urn:microsoft.com/office/officeart/2008/layout/VerticalCurvedList"/>
    <dgm:cxn modelId="{71EB222C-51D0-476A-8209-68F1582EDE9B}" type="presParOf" srcId="{1E6A1850-8C0F-42EF-83EC-91448DF3D269}" destId="{C8706BA0-5DAC-4DFB-A36F-7F75B506EE74}" srcOrd="1" destOrd="0" presId="urn:microsoft.com/office/officeart/2008/layout/VerticalCurvedList"/>
    <dgm:cxn modelId="{C5747964-DB37-47CF-8527-D3DACED0BDAC}" type="presParOf" srcId="{1E6A1850-8C0F-42EF-83EC-91448DF3D269}" destId="{84405FF3-3F87-48D2-B6FC-8FE3F6B0CE9A}" srcOrd="2" destOrd="0" presId="urn:microsoft.com/office/officeart/2008/layout/VerticalCurvedList"/>
    <dgm:cxn modelId="{35006AC6-94EB-4AA3-B4CB-FC267E990D23}" type="presParOf" srcId="{1E6A1850-8C0F-42EF-83EC-91448DF3D269}" destId="{D9E42893-CDC5-44F8-9B34-680EE83F1021}" srcOrd="3" destOrd="0" presId="urn:microsoft.com/office/officeart/2008/layout/VerticalCurvedList"/>
    <dgm:cxn modelId="{9A58622F-F8A8-43E5-BD12-B83A87E84F3E}" type="presParOf" srcId="{95020969-277E-43D9-A73E-D9A063C7DB58}" destId="{7668A124-408B-429F-A834-97D4269D71FF}" srcOrd="1" destOrd="0" presId="urn:microsoft.com/office/officeart/2008/layout/VerticalCurvedList"/>
    <dgm:cxn modelId="{D6ED1BE0-0E12-467A-9B1E-BF98EE15DE97}" type="presParOf" srcId="{95020969-277E-43D9-A73E-D9A063C7DB58}" destId="{55CF0D97-E21F-41E5-BC54-15E1D5E29E08}" srcOrd="2" destOrd="0" presId="urn:microsoft.com/office/officeart/2008/layout/VerticalCurvedList"/>
    <dgm:cxn modelId="{41DC69EA-5666-4B86-8CF2-1A33311BD91D}" type="presParOf" srcId="{55CF0D97-E21F-41E5-BC54-15E1D5E29E08}" destId="{EDFAB407-7565-45AA-82F2-DE8978D2E5E1}" srcOrd="0" destOrd="0" presId="urn:microsoft.com/office/officeart/2008/layout/VerticalCurvedList"/>
    <dgm:cxn modelId="{EA528600-4F72-43E5-87E4-BFE87AEC24A7}" type="presParOf" srcId="{95020969-277E-43D9-A73E-D9A063C7DB58}" destId="{D73B4EAE-CB9B-4A90-A169-A2957577E6BE}" srcOrd="3" destOrd="0" presId="urn:microsoft.com/office/officeart/2008/layout/VerticalCurvedList"/>
    <dgm:cxn modelId="{D9B92C4F-714F-4EF4-B022-191343E73CB4}" type="presParOf" srcId="{95020969-277E-43D9-A73E-D9A063C7DB58}" destId="{4E09545A-E0D5-443A-995F-5DDB1021E216}" srcOrd="4" destOrd="0" presId="urn:microsoft.com/office/officeart/2008/layout/VerticalCurvedList"/>
    <dgm:cxn modelId="{9C0A8692-967F-4CF0-815A-0A939EFF782A}" type="presParOf" srcId="{4E09545A-E0D5-443A-995F-5DDB1021E216}" destId="{6B787E2F-5AF4-469D-91A7-4FB340B3801F}" srcOrd="0" destOrd="0" presId="urn:microsoft.com/office/officeart/2008/layout/VerticalCurvedList"/>
    <dgm:cxn modelId="{83DFFE1C-3427-409E-8017-DEC4E707B38D}" type="presParOf" srcId="{95020969-277E-43D9-A73E-D9A063C7DB58}" destId="{61624FCE-02AF-45FC-ABC5-9FCC9CD0BDD9}" srcOrd="5" destOrd="0" presId="urn:microsoft.com/office/officeart/2008/layout/VerticalCurvedList"/>
    <dgm:cxn modelId="{14AB8F49-8AB0-42C7-8537-2AF6DE433A12}" type="presParOf" srcId="{95020969-277E-43D9-A73E-D9A063C7DB58}" destId="{F6C9AD2C-A83A-48B2-B4B9-0DC2B21C3FB7}" srcOrd="6" destOrd="0" presId="urn:microsoft.com/office/officeart/2008/layout/VerticalCurvedList"/>
    <dgm:cxn modelId="{DAF86C33-627D-4D17-B5BE-5E5050179AAD}" type="presParOf" srcId="{F6C9AD2C-A83A-48B2-B4B9-0DC2B21C3FB7}" destId="{8CEBA30B-C74B-497E-833E-D6C2230DBA26}" srcOrd="0" destOrd="0" presId="urn:microsoft.com/office/officeart/2008/layout/VerticalCurvedList"/>
    <dgm:cxn modelId="{E868EBD3-BB8E-4FE0-91DD-9E46E1E47C47}" type="presParOf" srcId="{95020969-277E-43D9-A73E-D9A063C7DB58}" destId="{35928EE3-67BE-40E2-B3F3-C8C5275F8FAF}" srcOrd="7" destOrd="0" presId="urn:microsoft.com/office/officeart/2008/layout/VerticalCurvedList"/>
    <dgm:cxn modelId="{8B565DEA-9B41-493E-90FC-4E7314DDC59E}" type="presParOf" srcId="{95020969-277E-43D9-A73E-D9A063C7DB58}" destId="{82E0E031-732C-4E9C-AF64-425D358B8669}" srcOrd="8" destOrd="0" presId="urn:microsoft.com/office/officeart/2008/layout/VerticalCurvedList"/>
    <dgm:cxn modelId="{A7E34B50-38E3-457D-800B-41F56A3ED8E9}" type="presParOf" srcId="{82E0E031-732C-4E9C-AF64-425D358B8669}" destId="{EFD2077B-C399-4D05-A9A8-A10558A50260}"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1AE14C7-5E47-4EB3-A418-0BB49A09D524}" type="doc">
      <dgm:prSet loTypeId="urn:microsoft.com/office/officeart/2008/layout/PictureStrips" loCatId="list" qsTypeId="urn:microsoft.com/office/officeart/2005/8/quickstyle/simple4" qsCatId="simple" csTypeId="urn:microsoft.com/office/officeart/2005/8/colors/accent1_2" csCatId="accent1" phldr="1"/>
      <dgm:spPr/>
      <dgm:t>
        <a:bodyPr/>
        <a:lstStyle/>
        <a:p>
          <a:endParaRPr lang="en-US"/>
        </a:p>
      </dgm:t>
    </dgm:pt>
    <dgm:pt modelId="{A81ED2DB-0D77-EA44-8C11-D3847AD63F38}">
      <dgm:prSet custT="1"/>
      <dgm:spPr/>
      <dgm:t>
        <a:bodyPr/>
        <a:lstStyle/>
        <a:p>
          <a:r>
            <a:rPr lang="en-US" sz="1400">
              <a:latin typeface="Calibri" panose="020F0502020204030204" pitchFamily="34" charset="0"/>
            </a:rPr>
            <a:t>Estimate and remove scanner-related batch effects in imaging variables:</a:t>
          </a:r>
          <a:endParaRPr lang="en-US" sz="1400"/>
        </a:p>
      </dgm:t>
    </dgm:pt>
    <dgm:pt modelId="{D167107A-C6BF-9848-B43C-5B7DC0E4729E}" type="parTrans" cxnId="{662DFE16-2828-F845-AEC5-A33A80421F67}">
      <dgm:prSet/>
      <dgm:spPr/>
      <dgm:t>
        <a:bodyPr/>
        <a:lstStyle/>
        <a:p>
          <a:endParaRPr lang="en-US"/>
        </a:p>
      </dgm:t>
    </dgm:pt>
    <dgm:pt modelId="{63A055BB-8665-E341-AAD4-9736FE942AE1}" type="sibTrans" cxnId="{662DFE16-2828-F845-AEC5-A33A80421F67}">
      <dgm:prSet/>
      <dgm:spPr/>
      <dgm:t>
        <a:bodyPr/>
        <a:lstStyle/>
        <a:p>
          <a:endParaRPr lang="en-US"/>
        </a:p>
      </dgm:t>
    </dgm:pt>
    <dgm:pt modelId="{077900D6-E9FC-CD44-A63E-F29F83806D58}">
      <dgm:prSet/>
      <dgm:spPr/>
      <dgm:t>
        <a:bodyPr/>
        <a:lstStyle/>
        <a:p>
          <a:r>
            <a:rPr lang="en-US" sz="1400" err="1">
              <a:latin typeface="Calibri" panose="020F0502020204030204" pitchFamily="34" charset="0"/>
            </a:rPr>
            <a:t>ComBat</a:t>
          </a:r>
          <a:endParaRPr lang="en-US" sz="1400"/>
        </a:p>
      </dgm:t>
    </dgm:pt>
    <dgm:pt modelId="{A5121FB1-C352-FC49-9DA4-C883A6B10992}" type="parTrans" cxnId="{A3AB0509-C61F-A14D-83DB-970C1AD0BB8C}">
      <dgm:prSet/>
      <dgm:spPr/>
      <dgm:t>
        <a:bodyPr/>
        <a:lstStyle/>
        <a:p>
          <a:endParaRPr lang="en-US"/>
        </a:p>
      </dgm:t>
    </dgm:pt>
    <dgm:pt modelId="{54CD0E2C-7B2E-FA45-AA2F-5D50A1D5B875}" type="sibTrans" cxnId="{A3AB0509-C61F-A14D-83DB-970C1AD0BB8C}">
      <dgm:prSet/>
      <dgm:spPr/>
      <dgm:t>
        <a:bodyPr/>
        <a:lstStyle/>
        <a:p>
          <a:endParaRPr lang="en-US"/>
        </a:p>
      </dgm:t>
    </dgm:pt>
    <dgm:pt modelId="{E3EB77C6-9535-6747-A3FD-6EDA45FAD5B4}">
      <dgm:prSet/>
      <dgm:spPr/>
      <dgm:t>
        <a:bodyPr/>
        <a:lstStyle/>
        <a:p>
          <a:r>
            <a:rPr lang="en-US" sz="1400" err="1">
              <a:latin typeface="Calibri" panose="020F0502020204030204" pitchFamily="34" charset="0"/>
            </a:rPr>
            <a:t>NiChart_Harmonize</a:t>
          </a:r>
          <a:endParaRPr lang="en-US" sz="1400">
            <a:latin typeface="Calibri" panose="020F0502020204030204" pitchFamily="34" charset="0"/>
          </a:endParaRPr>
        </a:p>
      </dgm:t>
    </dgm:pt>
    <dgm:pt modelId="{66C60BC1-0AA7-2B47-9256-36564082A599}" type="parTrans" cxnId="{EE1C00EB-0CB0-DB4C-9BDE-EA4B28BA3972}">
      <dgm:prSet/>
      <dgm:spPr/>
      <dgm:t>
        <a:bodyPr/>
        <a:lstStyle/>
        <a:p>
          <a:endParaRPr lang="en-US"/>
        </a:p>
      </dgm:t>
    </dgm:pt>
    <dgm:pt modelId="{8302229A-5B83-A244-AAFF-EE569E998265}" type="sibTrans" cxnId="{EE1C00EB-0CB0-DB4C-9BDE-EA4B28BA3972}">
      <dgm:prSet/>
      <dgm:spPr/>
      <dgm:t>
        <a:bodyPr/>
        <a:lstStyle/>
        <a:p>
          <a:endParaRPr lang="en-US"/>
        </a:p>
      </dgm:t>
    </dgm:pt>
    <dgm:pt modelId="{CB67B564-54A9-45CE-8A69-1B6C398252D5}" type="pres">
      <dgm:prSet presAssocID="{31AE14C7-5E47-4EB3-A418-0BB49A09D524}" presName="Name0" presStyleCnt="0">
        <dgm:presLayoutVars>
          <dgm:dir/>
          <dgm:resizeHandles val="exact"/>
        </dgm:presLayoutVars>
      </dgm:prSet>
      <dgm:spPr/>
    </dgm:pt>
    <dgm:pt modelId="{4E81548C-81F7-AF4F-BBA6-D9353DFBC34F}" type="pres">
      <dgm:prSet presAssocID="{A81ED2DB-0D77-EA44-8C11-D3847AD63F38}" presName="composite" presStyleCnt="0"/>
      <dgm:spPr/>
    </dgm:pt>
    <dgm:pt modelId="{1E40A0CF-EEA4-4F41-BC39-EE2295370A08}" type="pres">
      <dgm:prSet presAssocID="{A81ED2DB-0D77-EA44-8C11-D3847AD63F38}" presName="rect1" presStyleLbl="trAlignAcc1" presStyleIdx="0" presStyleCnt="1" custScaleY="155894">
        <dgm:presLayoutVars>
          <dgm:bulletEnabled val="1"/>
        </dgm:presLayoutVars>
      </dgm:prSet>
      <dgm:spPr/>
    </dgm:pt>
    <dgm:pt modelId="{B00AE7B0-86CE-174D-8595-AB156F79C9E1}" type="pres">
      <dgm:prSet presAssocID="{A81ED2DB-0D77-EA44-8C11-D3847AD63F38}" presName="rect2" presStyleLbl="fgImgPlace1" presStyleIdx="0" presStyleCnt="1"/>
      <dgm:spPr>
        <a:noFill/>
      </dgm:spPr>
    </dgm:pt>
  </dgm:ptLst>
  <dgm:cxnLst>
    <dgm:cxn modelId="{A3AB0509-C61F-A14D-83DB-970C1AD0BB8C}" srcId="{A81ED2DB-0D77-EA44-8C11-D3847AD63F38}" destId="{077900D6-E9FC-CD44-A63E-F29F83806D58}" srcOrd="0" destOrd="0" parTransId="{A5121FB1-C352-FC49-9DA4-C883A6B10992}" sibTransId="{54CD0E2C-7B2E-FA45-AA2F-5D50A1D5B875}"/>
    <dgm:cxn modelId="{662DFE16-2828-F845-AEC5-A33A80421F67}" srcId="{31AE14C7-5E47-4EB3-A418-0BB49A09D524}" destId="{A81ED2DB-0D77-EA44-8C11-D3847AD63F38}" srcOrd="0" destOrd="0" parTransId="{D167107A-C6BF-9848-B43C-5B7DC0E4729E}" sibTransId="{63A055BB-8665-E341-AAD4-9736FE942AE1}"/>
    <dgm:cxn modelId="{75EFA919-0F6C-3245-825D-CF6F533C60C3}" type="presOf" srcId="{E3EB77C6-9535-6747-A3FD-6EDA45FAD5B4}" destId="{1E40A0CF-EEA4-4F41-BC39-EE2295370A08}" srcOrd="0" destOrd="2" presId="urn:microsoft.com/office/officeart/2008/layout/PictureStrips"/>
    <dgm:cxn modelId="{9D62163C-5883-0646-A5F3-E9E659BD11E0}" type="presOf" srcId="{077900D6-E9FC-CD44-A63E-F29F83806D58}" destId="{1E40A0CF-EEA4-4F41-BC39-EE2295370A08}" srcOrd="0" destOrd="1" presId="urn:microsoft.com/office/officeart/2008/layout/PictureStrips"/>
    <dgm:cxn modelId="{B0569E49-3666-4586-B5FF-34BFBF7FFF3B}" type="presOf" srcId="{31AE14C7-5E47-4EB3-A418-0BB49A09D524}" destId="{CB67B564-54A9-45CE-8A69-1B6C398252D5}" srcOrd="0" destOrd="0" presId="urn:microsoft.com/office/officeart/2008/layout/PictureStrips"/>
    <dgm:cxn modelId="{EE1C00EB-0CB0-DB4C-9BDE-EA4B28BA3972}" srcId="{A81ED2DB-0D77-EA44-8C11-D3847AD63F38}" destId="{E3EB77C6-9535-6747-A3FD-6EDA45FAD5B4}" srcOrd="1" destOrd="0" parTransId="{66C60BC1-0AA7-2B47-9256-36564082A599}" sibTransId="{8302229A-5B83-A244-AAFF-EE569E998265}"/>
    <dgm:cxn modelId="{69C5D6FE-CC06-B448-9ACA-2B63A3CAF004}" type="presOf" srcId="{A81ED2DB-0D77-EA44-8C11-D3847AD63F38}" destId="{1E40A0CF-EEA4-4F41-BC39-EE2295370A08}" srcOrd="0" destOrd="0" presId="urn:microsoft.com/office/officeart/2008/layout/PictureStrips"/>
    <dgm:cxn modelId="{64B5C480-649D-B248-9320-C4A3C4B0BF99}" type="presParOf" srcId="{CB67B564-54A9-45CE-8A69-1B6C398252D5}" destId="{4E81548C-81F7-AF4F-BBA6-D9353DFBC34F}" srcOrd="0" destOrd="0" presId="urn:microsoft.com/office/officeart/2008/layout/PictureStrips"/>
    <dgm:cxn modelId="{F27E03C6-EECB-C44A-AF86-D9338AC7E98E}" type="presParOf" srcId="{4E81548C-81F7-AF4F-BBA6-D9353DFBC34F}" destId="{1E40A0CF-EEA4-4F41-BC39-EE2295370A08}" srcOrd="0" destOrd="0" presId="urn:microsoft.com/office/officeart/2008/layout/PictureStrips"/>
    <dgm:cxn modelId="{EA716B22-A008-974F-8F5B-AAB8C1DE1774}" type="presParOf" srcId="{4E81548C-81F7-AF4F-BBA6-D9353DFBC34F}" destId="{B00AE7B0-86CE-174D-8595-AB156F79C9E1}" srcOrd="1" destOrd="0" presId="urn:microsoft.com/office/officeart/2008/layout/PictureStrips"/>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E14C7-5E47-4EB3-A418-0BB49A09D524}" type="doc">
      <dgm:prSet loTypeId="urn:microsoft.com/office/officeart/2008/layout/PictureStrips" loCatId="list" qsTypeId="urn:microsoft.com/office/officeart/2005/8/quickstyle/simple4" qsCatId="simple" csTypeId="urn:microsoft.com/office/officeart/2005/8/colors/accent1_2" csCatId="accent1" phldr="1"/>
      <dgm:spPr/>
      <dgm:t>
        <a:bodyPr/>
        <a:lstStyle/>
        <a:p>
          <a:endParaRPr lang="en-US"/>
        </a:p>
      </dgm:t>
    </dgm:pt>
    <dgm:pt modelId="{593511FC-CF2F-4F3C-BAD4-1EEA32EEC849}">
      <dgm:prSet phldrT="[Text]" custT="1"/>
      <dgm:spPr/>
      <dgm:t>
        <a:bodyPr/>
        <a:lstStyle/>
        <a:p>
          <a:r>
            <a:rPr lang="en-US" sz="1400">
              <a:solidFill>
                <a:srgbClr val="1D1D1D"/>
              </a:solidFill>
              <a:latin typeface="Calibri"/>
              <a:cs typeface="Calibri"/>
            </a:rPr>
            <a:t>Supervised ML models for age and disease prediction:</a:t>
          </a:r>
          <a:endParaRPr lang="en-US" sz="1400">
            <a:latin typeface="Calibri"/>
            <a:cs typeface="Calibri"/>
          </a:endParaRPr>
        </a:p>
      </dgm:t>
    </dgm:pt>
    <dgm:pt modelId="{C1FDE1A9-A439-4197-ACF6-D6C5121FBA79}" type="parTrans" cxnId="{A98977D2-D6F7-41A6-A5EB-8B9846F8F6D1}">
      <dgm:prSet/>
      <dgm:spPr/>
      <dgm:t>
        <a:bodyPr/>
        <a:lstStyle/>
        <a:p>
          <a:endParaRPr lang="en-US"/>
        </a:p>
      </dgm:t>
    </dgm:pt>
    <dgm:pt modelId="{B483891D-97C5-4DC4-B19E-98082A65587E}" type="sibTrans" cxnId="{A98977D2-D6F7-41A6-A5EB-8B9846F8F6D1}">
      <dgm:prSet/>
      <dgm:spPr/>
      <dgm:t>
        <a:bodyPr/>
        <a:lstStyle/>
        <a:p>
          <a:endParaRPr lang="en-US"/>
        </a:p>
      </dgm:t>
    </dgm:pt>
    <dgm:pt modelId="{11084F4A-3428-458A-8051-B13EF309AF84}">
      <dgm:prSet/>
      <dgm:spPr/>
      <dgm:t>
        <a:bodyPr/>
        <a:lstStyle/>
        <a:p>
          <a:r>
            <a:rPr lang="en-US" sz="1000">
              <a:solidFill>
                <a:srgbClr val="1D1D1D"/>
              </a:solidFill>
              <a:latin typeface="Calibri"/>
              <a:cs typeface="Calibri"/>
            </a:rPr>
            <a:t>SPARE-AD</a:t>
          </a:r>
        </a:p>
      </dgm:t>
    </dgm:pt>
    <dgm:pt modelId="{F4945CE5-1783-405C-8DEE-F825E6B4CA12}" type="parTrans" cxnId="{9BE37469-7554-44B6-84D2-0DAB9C1B2282}">
      <dgm:prSet/>
      <dgm:spPr/>
      <dgm:t>
        <a:bodyPr/>
        <a:lstStyle/>
        <a:p>
          <a:endParaRPr lang="en-US"/>
        </a:p>
      </dgm:t>
    </dgm:pt>
    <dgm:pt modelId="{534F61F4-6924-4B7F-BC42-23E874F3687A}" type="sibTrans" cxnId="{9BE37469-7554-44B6-84D2-0DAB9C1B2282}">
      <dgm:prSet/>
      <dgm:spPr/>
      <dgm:t>
        <a:bodyPr/>
        <a:lstStyle/>
        <a:p>
          <a:endParaRPr lang="en-US"/>
        </a:p>
      </dgm:t>
    </dgm:pt>
    <dgm:pt modelId="{296231CD-E300-43A3-A855-4FC73D7DDDAE}">
      <dgm:prSet/>
      <dgm:spPr/>
      <dgm:t>
        <a:bodyPr/>
        <a:lstStyle/>
        <a:p>
          <a:r>
            <a:rPr lang="en-US" sz="1000">
              <a:solidFill>
                <a:srgbClr val="1D1D1D"/>
              </a:solidFill>
              <a:latin typeface="Calibri"/>
              <a:cs typeface="Calibri"/>
            </a:rPr>
            <a:t>SPARE-BA</a:t>
          </a:r>
        </a:p>
      </dgm:t>
    </dgm:pt>
    <dgm:pt modelId="{70F22F65-3A33-40DD-B277-57598AABC5A3}" type="parTrans" cxnId="{DAB56D6D-870E-4389-92DB-C5674934A218}">
      <dgm:prSet/>
      <dgm:spPr/>
      <dgm:t>
        <a:bodyPr/>
        <a:lstStyle/>
        <a:p>
          <a:endParaRPr lang="en-US"/>
        </a:p>
      </dgm:t>
    </dgm:pt>
    <dgm:pt modelId="{7B1A04D2-4229-4E2D-BA91-5A484754DB64}" type="sibTrans" cxnId="{DAB56D6D-870E-4389-92DB-C5674934A218}">
      <dgm:prSet/>
      <dgm:spPr/>
      <dgm:t>
        <a:bodyPr/>
        <a:lstStyle/>
        <a:p>
          <a:endParaRPr lang="en-US"/>
        </a:p>
      </dgm:t>
    </dgm:pt>
    <dgm:pt modelId="{DD5C2D15-9CF4-42C1-82A2-F00A3A96882E}">
      <dgm:prSet/>
      <dgm:spPr/>
      <dgm:t>
        <a:bodyPr/>
        <a:lstStyle/>
        <a:p>
          <a:r>
            <a:rPr lang="en-US" sz="1000">
              <a:solidFill>
                <a:srgbClr val="1D1D1D"/>
              </a:solidFill>
              <a:latin typeface="Calibri"/>
              <a:cs typeface="Calibri"/>
            </a:rPr>
            <a:t>SPARE-CVM</a:t>
          </a:r>
        </a:p>
      </dgm:t>
    </dgm:pt>
    <dgm:pt modelId="{159F000E-BA85-497E-91E5-FFF19A7E72A0}" type="parTrans" cxnId="{2B32D608-6987-47DF-9782-3D4BFE014056}">
      <dgm:prSet/>
      <dgm:spPr/>
      <dgm:t>
        <a:bodyPr/>
        <a:lstStyle/>
        <a:p>
          <a:endParaRPr lang="en-US"/>
        </a:p>
      </dgm:t>
    </dgm:pt>
    <dgm:pt modelId="{C8BA7FF6-5E1B-4A82-A17E-E8F81859D266}" type="sibTrans" cxnId="{2B32D608-6987-47DF-9782-3D4BFE014056}">
      <dgm:prSet/>
      <dgm:spPr/>
      <dgm:t>
        <a:bodyPr/>
        <a:lstStyle/>
        <a:p>
          <a:endParaRPr lang="en-US"/>
        </a:p>
      </dgm:t>
    </dgm:pt>
    <dgm:pt modelId="{8A7A5054-38DE-47C2-999E-8F54FB9AC388}">
      <dgm:prSet custT="1"/>
      <dgm:spPr/>
      <dgm:t>
        <a:bodyPr/>
        <a:lstStyle/>
        <a:p>
          <a:r>
            <a:rPr lang="en-US" sz="1400"/>
            <a:t>Semi-supervised ML models for disease subtype analysis</a:t>
          </a:r>
          <a:r>
            <a:rPr lang="en-US" sz="1400">
              <a:solidFill>
                <a:srgbClr val="1D1D1D"/>
              </a:solidFill>
              <a:latin typeface="Calibri"/>
              <a:cs typeface="Calibri"/>
            </a:rPr>
            <a:t>:</a:t>
          </a:r>
        </a:p>
      </dgm:t>
    </dgm:pt>
    <dgm:pt modelId="{5EDD333E-06EF-454C-8B9C-F0E781EE2426}" type="parTrans" cxnId="{432CBE9C-2193-4494-A1E3-CD832EA5E54C}">
      <dgm:prSet/>
      <dgm:spPr/>
      <dgm:t>
        <a:bodyPr/>
        <a:lstStyle/>
        <a:p>
          <a:endParaRPr lang="en-US"/>
        </a:p>
      </dgm:t>
    </dgm:pt>
    <dgm:pt modelId="{B0FE479A-92E4-44CA-B632-A94015B552D0}" type="sibTrans" cxnId="{432CBE9C-2193-4494-A1E3-CD832EA5E54C}">
      <dgm:prSet/>
      <dgm:spPr/>
      <dgm:t>
        <a:bodyPr/>
        <a:lstStyle/>
        <a:p>
          <a:endParaRPr lang="en-US"/>
        </a:p>
      </dgm:t>
    </dgm:pt>
    <dgm:pt modelId="{5EBFE539-DC51-43F6-A165-81DC7DDEAF65}">
      <dgm:prSet/>
      <dgm:spPr/>
      <dgm:t>
        <a:bodyPr/>
        <a:lstStyle/>
        <a:p>
          <a:r>
            <a:rPr lang="en-US" sz="1200" err="1">
              <a:solidFill>
                <a:srgbClr val="1D1D1D"/>
              </a:solidFill>
              <a:latin typeface="Calibri" panose="020F0502020204030204" pitchFamily="34" charset="0"/>
            </a:rPr>
            <a:t>SmileGAN</a:t>
          </a:r>
          <a:endParaRPr lang="en-US" sz="1200">
            <a:solidFill>
              <a:srgbClr val="1D1D1D"/>
            </a:solidFill>
            <a:latin typeface="Calibri" panose="020F0502020204030204" pitchFamily="34" charset="0"/>
          </a:endParaRPr>
        </a:p>
      </dgm:t>
    </dgm:pt>
    <dgm:pt modelId="{5A1DA387-D15C-490D-B170-17CDBE291F0F}" type="parTrans" cxnId="{B95DC2C5-B352-4743-8272-AFE9F6038F45}">
      <dgm:prSet/>
      <dgm:spPr/>
      <dgm:t>
        <a:bodyPr/>
        <a:lstStyle/>
        <a:p>
          <a:endParaRPr lang="en-US"/>
        </a:p>
      </dgm:t>
    </dgm:pt>
    <dgm:pt modelId="{F659BA0D-E022-4EE0-9A98-124F158C3017}" type="sibTrans" cxnId="{B95DC2C5-B352-4743-8272-AFE9F6038F45}">
      <dgm:prSet/>
      <dgm:spPr/>
      <dgm:t>
        <a:bodyPr/>
        <a:lstStyle/>
        <a:p>
          <a:endParaRPr lang="en-US"/>
        </a:p>
      </dgm:t>
    </dgm:pt>
    <dgm:pt modelId="{8045E1B0-21C3-48FD-8660-3F3B0D17E3A4}">
      <dgm:prSet/>
      <dgm:spPr/>
      <dgm:t>
        <a:bodyPr/>
        <a:lstStyle/>
        <a:p>
          <a:r>
            <a:rPr lang="en-US" sz="1200" err="1">
              <a:solidFill>
                <a:srgbClr val="1D1D1D"/>
              </a:solidFill>
              <a:latin typeface="Calibri" panose="020F0502020204030204" pitchFamily="34" charset="0"/>
            </a:rPr>
            <a:t>SurrealGAN</a:t>
          </a:r>
          <a:endParaRPr lang="en-US" sz="1200">
            <a:solidFill>
              <a:srgbClr val="1D1D1D"/>
            </a:solidFill>
            <a:latin typeface="Calibri" panose="020F0502020204030204" pitchFamily="34" charset="0"/>
          </a:endParaRPr>
        </a:p>
      </dgm:t>
    </dgm:pt>
    <dgm:pt modelId="{F7F0C48C-A581-4079-B9CE-E2C67B3EDBF5}" type="parTrans" cxnId="{4B4A13D2-EACD-4BD6-915F-51B2DD7895D9}">
      <dgm:prSet/>
      <dgm:spPr/>
      <dgm:t>
        <a:bodyPr/>
        <a:lstStyle/>
        <a:p>
          <a:endParaRPr lang="en-US"/>
        </a:p>
      </dgm:t>
    </dgm:pt>
    <dgm:pt modelId="{59BAA8E5-ADF4-441F-9A8B-5DBAB456D6F4}" type="sibTrans" cxnId="{4B4A13D2-EACD-4BD6-915F-51B2DD7895D9}">
      <dgm:prSet/>
      <dgm:spPr/>
      <dgm:t>
        <a:bodyPr/>
        <a:lstStyle/>
        <a:p>
          <a:endParaRPr lang="en-US"/>
        </a:p>
      </dgm:t>
    </dgm:pt>
    <dgm:pt modelId="{CB67B564-54A9-45CE-8A69-1B6C398252D5}" type="pres">
      <dgm:prSet presAssocID="{31AE14C7-5E47-4EB3-A418-0BB49A09D524}" presName="Name0" presStyleCnt="0">
        <dgm:presLayoutVars>
          <dgm:dir/>
          <dgm:resizeHandles val="exact"/>
        </dgm:presLayoutVars>
      </dgm:prSet>
      <dgm:spPr/>
    </dgm:pt>
    <dgm:pt modelId="{C0062E91-52DF-4595-AA1D-8574FC42FD60}" type="pres">
      <dgm:prSet presAssocID="{593511FC-CF2F-4F3C-BAD4-1EEA32EEC849}" presName="composite" presStyleCnt="0"/>
      <dgm:spPr/>
    </dgm:pt>
    <dgm:pt modelId="{6F3FE468-B9E0-4606-AA77-42D5DA1FA8CC}" type="pres">
      <dgm:prSet presAssocID="{593511FC-CF2F-4F3C-BAD4-1EEA32EEC849}" presName="rect1" presStyleLbl="trAlignAcc1" presStyleIdx="0" presStyleCnt="2">
        <dgm:presLayoutVars>
          <dgm:bulletEnabled val="1"/>
        </dgm:presLayoutVars>
      </dgm:prSet>
      <dgm:spPr/>
    </dgm:pt>
    <dgm:pt modelId="{3126683F-5687-4DC8-8216-B1C71BCAC4EC}" type="pres">
      <dgm:prSet presAssocID="{593511FC-CF2F-4F3C-BAD4-1EEA32EEC849}" presName="rect2" presStyleLbl="fgImgPlace1" presStyleIdx="0" presStyleCnt="2"/>
      <dgm:spPr>
        <a:noFill/>
      </dgm:spPr>
    </dgm:pt>
    <dgm:pt modelId="{801AA1C1-36C6-4B82-B4BD-DFB0F3606852}" type="pres">
      <dgm:prSet presAssocID="{B483891D-97C5-4DC4-B19E-98082A65587E}" presName="sibTrans" presStyleCnt="0"/>
      <dgm:spPr/>
    </dgm:pt>
    <dgm:pt modelId="{41B07A06-D62B-4E23-9797-F4043ACB4F69}" type="pres">
      <dgm:prSet presAssocID="{8A7A5054-38DE-47C2-999E-8F54FB9AC388}" presName="composite" presStyleCnt="0"/>
      <dgm:spPr/>
    </dgm:pt>
    <dgm:pt modelId="{38998379-BA6C-4A28-A757-A71A39E69DAD}" type="pres">
      <dgm:prSet presAssocID="{8A7A5054-38DE-47C2-999E-8F54FB9AC388}" presName="rect1" presStyleLbl="trAlignAcc1" presStyleIdx="1" presStyleCnt="2">
        <dgm:presLayoutVars>
          <dgm:bulletEnabled val="1"/>
        </dgm:presLayoutVars>
      </dgm:prSet>
      <dgm:spPr/>
    </dgm:pt>
    <dgm:pt modelId="{DF9CD042-9811-4CB5-8399-630F347E67EA}" type="pres">
      <dgm:prSet presAssocID="{8A7A5054-38DE-47C2-999E-8F54FB9AC388}" presName="rect2" presStyleLbl="fgImgPlace1" presStyleIdx="1" presStyleCnt="2"/>
      <dgm:spPr>
        <a:noFill/>
      </dgm:spPr>
    </dgm:pt>
  </dgm:ptLst>
  <dgm:cxnLst>
    <dgm:cxn modelId="{2B32D608-6987-47DF-9782-3D4BFE014056}" srcId="{593511FC-CF2F-4F3C-BAD4-1EEA32EEC849}" destId="{DD5C2D15-9CF4-42C1-82A2-F00A3A96882E}" srcOrd="2" destOrd="0" parTransId="{159F000E-BA85-497E-91E5-FFF19A7E72A0}" sibTransId="{C8BA7FF6-5E1B-4A82-A17E-E8F81859D266}"/>
    <dgm:cxn modelId="{E1CD080D-4902-4A96-ACFE-08CE2D7EBF44}" type="presOf" srcId="{8045E1B0-21C3-48FD-8660-3F3B0D17E3A4}" destId="{38998379-BA6C-4A28-A757-A71A39E69DAD}" srcOrd="0" destOrd="2" presId="urn:microsoft.com/office/officeart/2008/layout/PictureStrips"/>
    <dgm:cxn modelId="{16B1A512-FBF9-4190-84CE-2A8009FB4419}" type="presOf" srcId="{296231CD-E300-43A3-A855-4FC73D7DDDAE}" destId="{6F3FE468-B9E0-4606-AA77-42D5DA1FA8CC}" srcOrd="0" destOrd="2" presId="urn:microsoft.com/office/officeart/2008/layout/PictureStrips"/>
    <dgm:cxn modelId="{B0569E49-3666-4586-B5FF-34BFBF7FFF3B}" type="presOf" srcId="{31AE14C7-5E47-4EB3-A418-0BB49A09D524}" destId="{CB67B564-54A9-45CE-8A69-1B6C398252D5}" srcOrd="0" destOrd="0" presId="urn:microsoft.com/office/officeart/2008/layout/PictureStrips"/>
    <dgm:cxn modelId="{E2E2B665-DF2A-49B8-A4AC-962836CEA93E}" type="presOf" srcId="{593511FC-CF2F-4F3C-BAD4-1EEA32EEC849}" destId="{6F3FE468-B9E0-4606-AA77-42D5DA1FA8CC}" srcOrd="0" destOrd="0" presId="urn:microsoft.com/office/officeart/2008/layout/PictureStrips"/>
    <dgm:cxn modelId="{9BE37469-7554-44B6-84D2-0DAB9C1B2282}" srcId="{593511FC-CF2F-4F3C-BAD4-1EEA32EEC849}" destId="{11084F4A-3428-458A-8051-B13EF309AF84}" srcOrd="0" destOrd="0" parTransId="{F4945CE5-1783-405C-8DEE-F825E6B4CA12}" sibTransId="{534F61F4-6924-4B7F-BC42-23E874F3687A}"/>
    <dgm:cxn modelId="{DAB56D6D-870E-4389-92DB-C5674934A218}" srcId="{593511FC-CF2F-4F3C-BAD4-1EEA32EEC849}" destId="{296231CD-E300-43A3-A855-4FC73D7DDDAE}" srcOrd="1" destOrd="0" parTransId="{70F22F65-3A33-40DD-B277-57598AABC5A3}" sibTransId="{7B1A04D2-4229-4E2D-BA91-5A484754DB64}"/>
    <dgm:cxn modelId="{75282280-1F34-4C47-B070-40B3CAEBE707}" type="presOf" srcId="{DD5C2D15-9CF4-42C1-82A2-F00A3A96882E}" destId="{6F3FE468-B9E0-4606-AA77-42D5DA1FA8CC}" srcOrd="0" destOrd="3" presId="urn:microsoft.com/office/officeart/2008/layout/PictureStrips"/>
    <dgm:cxn modelId="{432CBE9C-2193-4494-A1E3-CD832EA5E54C}" srcId="{31AE14C7-5E47-4EB3-A418-0BB49A09D524}" destId="{8A7A5054-38DE-47C2-999E-8F54FB9AC388}" srcOrd="1" destOrd="0" parTransId="{5EDD333E-06EF-454C-8B9C-F0E781EE2426}" sibTransId="{B0FE479A-92E4-44CA-B632-A94015B552D0}"/>
    <dgm:cxn modelId="{B95DC2C5-B352-4743-8272-AFE9F6038F45}" srcId="{8A7A5054-38DE-47C2-999E-8F54FB9AC388}" destId="{5EBFE539-DC51-43F6-A165-81DC7DDEAF65}" srcOrd="0" destOrd="0" parTransId="{5A1DA387-D15C-490D-B170-17CDBE291F0F}" sibTransId="{F659BA0D-E022-4EE0-9A98-124F158C3017}"/>
    <dgm:cxn modelId="{4B4A13D2-EACD-4BD6-915F-51B2DD7895D9}" srcId="{8A7A5054-38DE-47C2-999E-8F54FB9AC388}" destId="{8045E1B0-21C3-48FD-8660-3F3B0D17E3A4}" srcOrd="1" destOrd="0" parTransId="{F7F0C48C-A581-4079-B9CE-E2C67B3EDBF5}" sibTransId="{59BAA8E5-ADF4-441F-9A8B-5DBAB456D6F4}"/>
    <dgm:cxn modelId="{A98977D2-D6F7-41A6-A5EB-8B9846F8F6D1}" srcId="{31AE14C7-5E47-4EB3-A418-0BB49A09D524}" destId="{593511FC-CF2F-4F3C-BAD4-1EEA32EEC849}" srcOrd="0" destOrd="0" parTransId="{C1FDE1A9-A439-4197-ACF6-D6C5121FBA79}" sibTransId="{B483891D-97C5-4DC4-B19E-98082A65587E}"/>
    <dgm:cxn modelId="{B56B98D4-4E46-4490-9C19-7788B6C268EC}" type="presOf" srcId="{11084F4A-3428-458A-8051-B13EF309AF84}" destId="{6F3FE468-B9E0-4606-AA77-42D5DA1FA8CC}" srcOrd="0" destOrd="1" presId="urn:microsoft.com/office/officeart/2008/layout/PictureStrips"/>
    <dgm:cxn modelId="{4C041AE2-363C-408B-88A9-7A4B5473C28D}" type="presOf" srcId="{5EBFE539-DC51-43F6-A165-81DC7DDEAF65}" destId="{38998379-BA6C-4A28-A757-A71A39E69DAD}" srcOrd="0" destOrd="1" presId="urn:microsoft.com/office/officeart/2008/layout/PictureStrips"/>
    <dgm:cxn modelId="{A18F71E4-7F0E-4785-A32D-E4149FD02D22}" type="presOf" srcId="{8A7A5054-38DE-47C2-999E-8F54FB9AC388}" destId="{38998379-BA6C-4A28-A757-A71A39E69DAD}" srcOrd="0" destOrd="0" presId="urn:microsoft.com/office/officeart/2008/layout/PictureStrips"/>
    <dgm:cxn modelId="{B566ABC3-B1F2-4575-B090-77A8C020F0B1}" type="presParOf" srcId="{CB67B564-54A9-45CE-8A69-1B6C398252D5}" destId="{C0062E91-52DF-4595-AA1D-8574FC42FD60}" srcOrd="0" destOrd="0" presId="urn:microsoft.com/office/officeart/2008/layout/PictureStrips"/>
    <dgm:cxn modelId="{8ADCB4F8-B2F7-48F3-8299-F6151D0EBD70}" type="presParOf" srcId="{C0062E91-52DF-4595-AA1D-8574FC42FD60}" destId="{6F3FE468-B9E0-4606-AA77-42D5DA1FA8CC}" srcOrd="0" destOrd="0" presId="urn:microsoft.com/office/officeart/2008/layout/PictureStrips"/>
    <dgm:cxn modelId="{1C8D7BFC-CB42-42DA-B4B5-BE32EFC710AE}" type="presParOf" srcId="{C0062E91-52DF-4595-AA1D-8574FC42FD60}" destId="{3126683F-5687-4DC8-8216-B1C71BCAC4EC}" srcOrd="1" destOrd="0" presId="urn:microsoft.com/office/officeart/2008/layout/PictureStrips"/>
    <dgm:cxn modelId="{6800FBB1-6876-4B40-BB09-45D164BAD1FA}" type="presParOf" srcId="{CB67B564-54A9-45CE-8A69-1B6C398252D5}" destId="{801AA1C1-36C6-4B82-B4BD-DFB0F3606852}" srcOrd="1" destOrd="0" presId="urn:microsoft.com/office/officeart/2008/layout/PictureStrips"/>
    <dgm:cxn modelId="{744A7E25-CA91-4394-94EF-896E1686F5A7}" type="presParOf" srcId="{CB67B564-54A9-45CE-8A69-1B6C398252D5}" destId="{41B07A06-D62B-4E23-9797-F4043ACB4F69}" srcOrd="2" destOrd="0" presId="urn:microsoft.com/office/officeart/2008/layout/PictureStrips"/>
    <dgm:cxn modelId="{161E0A6D-34C8-4D1D-AF59-5BD3FDC166D5}" type="presParOf" srcId="{41B07A06-D62B-4E23-9797-F4043ACB4F69}" destId="{38998379-BA6C-4A28-A757-A71A39E69DAD}" srcOrd="0" destOrd="0" presId="urn:microsoft.com/office/officeart/2008/layout/PictureStrips"/>
    <dgm:cxn modelId="{24612E4D-F747-4913-80AD-3C146D29E6D0}" type="presParOf" srcId="{41B07A06-D62B-4E23-9797-F4043ACB4F69}" destId="{DF9CD042-9811-4CB5-8399-630F347E67EA}" srcOrd="1" destOrd="0" presId="urn:microsoft.com/office/officeart/2008/layout/PictureStrip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AE14C7-5E47-4EB3-A418-0BB49A09D524}" type="doc">
      <dgm:prSet loTypeId="urn:microsoft.com/office/officeart/2008/layout/PictureStrips" loCatId="list" qsTypeId="urn:microsoft.com/office/officeart/2005/8/quickstyle/simple4" qsCatId="simple" csTypeId="urn:microsoft.com/office/officeart/2005/8/colors/accent1_2" csCatId="accent1" phldr="1"/>
      <dgm:spPr/>
      <dgm:t>
        <a:bodyPr/>
        <a:lstStyle/>
        <a:p>
          <a:endParaRPr lang="en-US"/>
        </a:p>
      </dgm:t>
    </dgm:pt>
    <dgm:pt modelId="{593511FC-CF2F-4F3C-BAD4-1EEA32EEC849}">
      <dgm:prSet phldrT="[Text]" custT="1"/>
      <dgm:spPr/>
      <dgm:t>
        <a:bodyPr/>
        <a:lstStyle/>
        <a:p>
          <a:r>
            <a:rPr lang="en-US" sz="1400" dirty="0">
              <a:latin typeface="Calibri" panose="020F0502020204030204" pitchFamily="34" charset="0"/>
            </a:rPr>
            <a:t>Fast Segmentation of sMRI Anatomy and Abnormality </a:t>
          </a:r>
          <a:endParaRPr lang="en-US" sz="1400" dirty="0"/>
        </a:p>
      </dgm:t>
    </dgm:pt>
    <dgm:pt modelId="{C1FDE1A9-A439-4197-ACF6-D6C5121FBA79}" type="parTrans" cxnId="{A98977D2-D6F7-41A6-A5EB-8B9846F8F6D1}">
      <dgm:prSet/>
      <dgm:spPr/>
      <dgm:t>
        <a:bodyPr/>
        <a:lstStyle/>
        <a:p>
          <a:endParaRPr lang="en-US"/>
        </a:p>
      </dgm:t>
    </dgm:pt>
    <dgm:pt modelId="{B483891D-97C5-4DC4-B19E-98082A65587E}" type="sibTrans" cxnId="{A98977D2-D6F7-41A6-A5EB-8B9846F8F6D1}">
      <dgm:prSet/>
      <dgm:spPr/>
      <dgm:t>
        <a:bodyPr/>
        <a:lstStyle/>
        <a:p>
          <a:endParaRPr lang="en-US"/>
        </a:p>
      </dgm:t>
    </dgm:pt>
    <dgm:pt modelId="{C24C8E17-686D-4835-B43B-9E1E020C3130}">
      <dgm:prSet phldrT="[Text]" custT="1"/>
      <dgm:spPr/>
      <dgm:t>
        <a:bodyPr/>
        <a:lstStyle/>
        <a:p>
          <a:r>
            <a:rPr lang="en-US" sz="1000" dirty="0">
              <a:latin typeface="Calibri" panose="020F0502020204030204" pitchFamily="34" charset="0"/>
            </a:rPr>
            <a:t>DLICV</a:t>
          </a:r>
          <a:endParaRPr lang="en-US" sz="1000" dirty="0"/>
        </a:p>
      </dgm:t>
    </dgm:pt>
    <dgm:pt modelId="{32B57232-04B1-435F-8688-310944DFA812}" type="parTrans" cxnId="{9A35C43B-AD88-4EE4-9D65-8927DD4511A9}">
      <dgm:prSet/>
      <dgm:spPr/>
      <dgm:t>
        <a:bodyPr/>
        <a:lstStyle/>
        <a:p>
          <a:endParaRPr lang="en-US"/>
        </a:p>
      </dgm:t>
    </dgm:pt>
    <dgm:pt modelId="{44120340-4755-4A99-87ED-B938D360A2F6}" type="sibTrans" cxnId="{9A35C43B-AD88-4EE4-9D65-8927DD4511A9}">
      <dgm:prSet/>
      <dgm:spPr/>
      <dgm:t>
        <a:bodyPr/>
        <a:lstStyle/>
        <a:p>
          <a:endParaRPr lang="en-US"/>
        </a:p>
      </dgm:t>
    </dgm:pt>
    <dgm:pt modelId="{64E5BC6F-A894-4067-99A4-9EB0A4B911AB}">
      <dgm:prSet phldrT="[Text]" custT="1"/>
      <dgm:spPr/>
      <dgm:t>
        <a:bodyPr/>
        <a:lstStyle/>
        <a:p>
          <a:r>
            <a:rPr lang="en-US" sz="1300">
              <a:latin typeface="Calibri" panose="020F0502020204030204" pitchFamily="34" charset="0"/>
            </a:rPr>
            <a:t>Multi-Resolution Structural Covariance Patterns</a:t>
          </a:r>
          <a:endParaRPr lang="en-US" sz="1300"/>
        </a:p>
      </dgm:t>
    </dgm:pt>
    <dgm:pt modelId="{864BFD0C-345F-4750-B087-D03BE1FC768C}" type="parTrans" cxnId="{2E426D3B-57AC-4D6C-8BD6-512CBEE038FC}">
      <dgm:prSet/>
      <dgm:spPr/>
      <dgm:t>
        <a:bodyPr/>
        <a:lstStyle/>
        <a:p>
          <a:endParaRPr lang="en-US"/>
        </a:p>
      </dgm:t>
    </dgm:pt>
    <dgm:pt modelId="{0E83B367-08B3-49BD-A116-2DB02B3D5DC7}" type="sibTrans" cxnId="{2E426D3B-57AC-4D6C-8BD6-512CBEE038FC}">
      <dgm:prSet/>
      <dgm:spPr/>
      <dgm:t>
        <a:bodyPr/>
        <a:lstStyle/>
        <a:p>
          <a:endParaRPr lang="en-US"/>
        </a:p>
      </dgm:t>
    </dgm:pt>
    <dgm:pt modelId="{6B52B1AB-0549-4EC1-9A03-861FD4E9A5EA}">
      <dgm:prSet phldrT="[Text]" custT="1"/>
      <dgm:spPr/>
      <dgm:t>
        <a:bodyPr/>
        <a:lstStyle/>
        <a:p>
          <a:r>
            <a:rPr lang="en-US" sz="1000">
              <a:latin typeface="Calibri" panose="020F0502020204030204" pitchFamily="34" charset="0"/>
            </a:rPr>
            <a:t>sopNMF</a:t>
          </a:r>
          <a:endParaRPr lang="en-US" sz="1000"/>
        </a:p>
      </dgm:t>
    </dgm:pt>
    <dgm:pt modelId="{567D0F6D-E925-4AF9-80B7-C9330E08B2CC}" type="parTrans" cxnId="{963C5911-8552-481F-86C0-13F7EDDF4148}">
      <dgm:prSet/>
      <dgm:spPr/>
      <dgm:t>
        <a:bodyPr/>
        <a:lstStyle/>
        <a:p>
          <a:endParaRPr lang="en-US"/>
        </a:p>
      </dgm:t>
    </dgm:pt>
    <dgm:pt modelId="{0B187948-A755-4165-BC37-B3263C8A11BC}" type="sibTrans" cxnId="{963C5911-8552-481F-86C0-13F7EDDF4148}">
      <dgm:prSet/>
      <dgm:spPr/>
      <dgm:t>
        <a:bodyPr/>
        <a:lstStyle/>
        <a:p>
          <a:endParaRPr lang="en-US"/>
        </a:p>
      </dgm:t>
    </dgm:pt>
    <dgm:pt modelId="{55FF4F65-6AB7-402D-9BE9-5327A0F60946}">
      <dgm:prSet phldrT="[Text]" custT="1"/>
      <dgm:spPr/>
      <dgm:t>
        <a:bodyPr/>
        <a:lstStyle/>
        <a:p>
          <a:r>
            <a:rPr lang="en-US" sz="1200">
              <a:latin typeface="Calibri" panose="020F0502020204030204" pitchFamily="34" charset="0"/>
            </a:rPr>
            <a:t>End-to-end Processing Pipelines for fMRI and DTI Analysis</a:t>
          </a:r>
          <a:endParaRPr lang="en-US" sz="1200"/>
        </a:p>
      </dgm:t>
    </dgm:pt>
    <dgm:pt modelId="{68863D38-E087-445F-878B-692658427C40}" type="parTrans" cxnId="{ED837F00-111C-40BE-ABD1-3138B6C97B9F}">
      <dgm:prSet/>
      <dgm:spPr/>
      <dgm:t>
        <a:bodyPr/>
        <a:lstStyle/>
        <a:p>
          <a:endParaRPr lang="en-US"/>
        </a:p>
      </dgm:t>
    </dgm:pt>
    <dgm:pt modelId="{5DF0C31F-F58A-41EB-8942-E7364DAB2419}" type="sibTrans" cxnId="{ED837F00-111C-40BE-ABD1-3138B6C97B9F}">
      <dgm:prSet/>
      <dgm:spPr/>
      <dgm:t>
        <a:bodyPr/>
        <a:lstStyle/>
        <a:p>
          <a:endParaRPr lang="en-US"/>
        </a:p>
      </dgm:t>
    </dgm:pt>
    <dgm:pt modelId="{49F1A080-8EA6-4E0B-A49D-EEBAF26D600F}">
      <dgm:prSet phldrT="[Text]" custT="1"/>
      <dgm:spPr/>
      <dgm:t>
        <a:bodyPr/>
        <a:lstStyle/>
        <a:p>
          <a:r>
            <a:rPr lang="en-US" sz="900">
              <a:latin typeface="Calibri" panose="020F0502020204030204" pitchFamily="34" charset="0"/>
            </a:rPr>
            <a:t>fMRIPrep</a:t>
          </a:r>
          <a:endParaRPr lang="en-US" sz="900"/>
        </a:p>
      </dgm:t>
    </dgm:pt>
    <dgm:pt modelId="{33526B40-7770-4D4F-86CD-188419350FDD}" type="parTrans" cxnId="{C4F4B132-6D4F-445E-9740-F47774451AC1}">
      <dgm:prSet/>
      <dgm:spPr/>
      <dgm:t>
        <a:bodyPr/>
        <a:lstStyle/>
        <a:p>
          <a:endParaRPr lang="en-US"/>
        </a:p>
      </dgm:t>
    </dgm:pt>
    <dgm:pt modelId="{F23AF571-F22A-4E95-8D85-60B374BAB858}" type="sibTrans" cxnId="{C4F4B132-6D4F-445E-9740-F47774451AC1}">
      <dgm:prSet/>
      <dgm:spPr/>
      <dgm:t>
        <a:bodyPr/>
        <a:lstStyle/>
        <a:p>
          <a:endParaRPr lang="en-US"/>
        </a:p>
      </dgm:t>
    </dgm:pt>
    <dgm:pt modelId="{EEB715C5-2F32-42C0-BFFE-744B00AF1A36}">
      <dgm:prSet custT="1"/>
      <dgm:spPr/>
      <dgm:t>
        <a:bodyPr/>
        <a:lstStyle/>
        <a:p>
          <a:r>
            <a:rPr lang="en-US" sz="1000" dirty="0">
              <a:latin typeface="Calibri" panose="020F0502020204030204" pitchFamily="34" charset="0"/>
            </a:rPr>
            <a:t>DLMUSE</a:t>
          </a:r>
        </a:p>
      </dgm:t>
    </dgm:pt>
    <dgm:pt modelId="{28CA3DBE-06A5-4A64-AFAD-8944FF0302C0}" type="parTrans" cxnId="{E5C6F47A-B146-4F05-9AB6-42481F0D01BB}">
      <dgm:prSet/>
      <dgm:spPr/>
      <dgm:t>
        <a:bodyPr/>
        <a:lstStyle/>
        <a:p>
          <a:endParaRPr lang="en-US"/>
        </a:p>
      </dgm:t>
    </dgm:pt>
    <dgm:pt modelId="{A1D52FE2-6D5F-4D02-A9CE-E468E26AB14C}" type="sibTrans" cxnId="{E5C6F47A-B146-4F05-9AB6-42481F0D01BB}">
      <dgm:prSet/>
      <dgm:spPr/>
      <dgm:t>
        <a:bodyPr/>
        <a:lstStyle/>
        <a:p>
          <a:endParaRPr lang="en-US"/>
        </a:p>
      </dgm:t>
    </dgm:pt>
    <dgm:pt modelId="{6285569D-2994-48BA-9E10-E8057661834D}">
      <dgm:prSet custT="1"/>
      <dgm:spPr/>
      <dgm:t>
        <a:bodyPr/>
        <a:lstStyle/>
        <a:p>
          <a:r>
            <a:rPr lang="en-US" sz="1000" dirty="0">
              <a:latin typeface="Calibri" panose="020F0502020204030204" pitchFamily="34" charset="0"/>
            </a:rPr>
            <a:t>DLWMLS</a:t>
          </a:r>
        </a:p>
      </dgm:t>
    </dgm:pt>
    <dgm:pt modelId="{3E6C3993-7C68-4443-9276-5708A504A879}" type="parTrans" cxnId="{F5BCAE07-D91A-448C-9076-53287F6CAB88}">
      <dgm:prSet/>
      <dgm:spPr/>
      <dgm:t>
        <a:bodyPr/>
        <a:lstStyle/>
        <a:p>
          <a:endParaRPr lang="en-US"/>
        </a:p>
      </dgm:t>
    </dgm:pt>
    <dgm:pt modelId="{EE78769C-7146-419C-A064-5118B0F98CC6}" type="sibTrans" cxnId="{F5BCAE07-D91A-448C-9076-53287F6CAB88}">
      <dgm:prSet/>
      <dgm:spPr/>
      <dgm:t>
        <a:bodyPr/>
        <a:lstStyle/>
        <a:p>
          <a:endParaRPr lang="en-US"/>
        </a:p>
      </dgm:t>
    </dgm:pt>
    <dgm:pt modelId="{BCAE0385-2C1F-4F08-8C89-65ACBC80A6DB}">
      <dgm:prSet custT="1"/>
      <dgm:spPr/>
      <dgm:t>
        <a:bodyPr/>
        <a:lstStyle/>
        <a:p>
          <a:r>
            <a:rPr lang="en-US" sz="900">
              <a:latin typeface="Calibri" panose="020F0502020204030204" pitchFamily="34" charset="0"/>
            </a:rPr>
            <a:t>XCP-D</a:t>
          </a:r>
        </a:p>
      </dgm:t>
    </dgm:pt>
    <dgm:pt modelId="{1C256123-1C23-4A29-99DB-B3E2AC559F65}" type="parTrans" cxnId="{40F25236-7EB8-457E-B9E2-7960E29AEFCA}">
      <dgm:prSet/>
      <dgm:spPr/>
      <dgm:t>
        <a:bodyPr/>
        <a:lstStyle/>
        <a:p>
          <a:endParaRPr lang="en-US"/>
        </a:p>
      </dgm:t>
    </dgm:pt>
    <dgm:pt modelId="{318D7DA1-B7EA-472F-98CA-99022D71A195}" type="sibTrans" cxnId="{40F25236-7EB8-457E-B9E2-7960E29AEFCA}">
      <dgm:prSet/>
      <dgm:spPr/>
      <dgm:t>
        <a:bodyPr/>
        <a:lstStyle/>
        <a:p>
          <a:endParaRPr lang="en-US"/>
        </a:p>
      </dgm:t>
    </dgm:pt>
    <dgm:pt modelId="{4F782BBC-7709-46FF-877A-964D8E5D043F}">
      <dgm:prSet custT="1"/>
      <dgm:spPr/>
      <dgm:t>
        <a:bodyPr/>
        <a:lstStyle/>
        <a:p>
          <a:r>
            <a:rPr lang="en-US" sz="900" err="1">
              <a:latin typeface="Calibri" panose="020F0502020204030204" pitchFamily="34" charset="0"/>
            </a:rPr>
            <a:t>DTIPrep</a:t>
          </a:r>
          <a:endParaRPr lang="en-US" sz="900">
            <a:latin typeface="Calibri" panose="020F0502020204030204" pitchFamily="34" charset="0"/>
          </a:endParaRPr>
        </a:p>
      </dgm:t>
    </dgm:pt>
    <dgm:pt modelId="{57CC05C6-20DE-43A6-BC73-03434F84A82B}" type="parTrans" cxnId="{3B66387D-7B41-4A0B-8FD2-8F1300BB38BF}">
      <dgm:prSet/>
      <dgm:spPr/>
      <dgm:t>
        <a:bodyPr/>
        <a:lstStyle/>
        <a:p>
          <a:endParaRPr lang="en-US"/>
        </a:p>
      </dgm:t>
    </dgm:pt>
    <dgm:pt modelId="{F8113050-8521-4E21-AEA5-A762A17F0634}" type="sibTrans" cxnId="{3B66387D-7B41-4A0B-8FD2-8F1300BB38BF}">
      <dgm:prSet/>
      <dgm:spPr/>
      <dgm:t>
        <a:bodyPr/>
        <a:lstStyle/>
        <a:p>
          <a:endParaRPr lang="en-US"/>
        </a:p>
      </dgm:t>
    </dgm:pt>
    <dgm:pt modelId="{345CB23B-1032-40B9-947B-68FC69C263FD}">
      <dgm:prSet custT="1"/>
      <dgm:spPr/>
      <dgm:t>
        <a:bodyPr/>
        <a:lstStyle/>
        <a:p>
          <a:r>
            <a:rPr lang="en-US" sz="900" err="1">
              <a:latin typeface="Calibri" panose="020F0502020204030204" pitchFamily="34" charset="0"/>
            </a:rPr>
            <a:t>pNet</a:t>
          </a:r>
          <a:endParaRPr lang="en-US" sz="900">
            <a:latin typeface="Calibri" panose="020F0502020204030204" pitchFamily="34" charset="0"/>
          </a:endParaRPr>
        </a:p>
      </dgm:t>
    </dgm:pt>
    <dgm:pt modelId="{2B435CF2-AEE4-4A5B-9BE2-01A2662DECF7}" type="parTrans" cxnId="{FB857CA3-0D54-4D64-AD87-A68D3A5F70CE}">
      <dgm:prSet/>
      <dgm:spPr/>
      <dgm:t>
        <a:bodyPr/>
        <a:lstStyle/>
        <a:p>
          <a:endParaRPr lang="en-US"/>
        </a:p>
      </dgm:t>
    </dgm:pt>
    <dgm:pt modelId="{5D7814A3-D5AA-437C-8665-8D321127E12D}" type="sibTrans" cxnId="{FB857CA3-0D54-4D64-AD87-A68D3A5F70CE}">
      <dgm:prSet/>
      <dgm:spPr/>
      <dgm:t>
        <a:bodyPr/>
        <a:lstStyle/>
        <a:p>
          <a:endParaRPr lang="en-US"/>
        </a:p>
      </dgm:t>
    </dgm:pt>
    <dgm:pt modelId="{CB67B564-54A9-45CE-8A69-1B6C398252D5}" type="pres">
      <dgm:prSet presAssocID="{31AE14C7-5E47-4EB3-A418-0BB49A09D524}" presName="Name0" presStyleCnt="0">
        <dgm:presLayoutVars>
          <dgm:dir/>
          <dgm:resizeHandles val="exact"/>
        </dgm:presLayoutVars>
      </dgm:prSet>
      <dgm:spPr/>
    </dgm:pt>
    <dgm:pt modelId="{C0062E91-52DF-4595-AA1D-8574FC42FD60}" type="pres">
      <dgm:prSet presAssocID="{593511FC-CF2F-4F3C-BAD4-1EEA32EEC849}" presName="composite" presStyleCnt="0"/>
      <dgm:spPr/>
    </dgm:pt>
    <dgm:pt modelId="{6F3FE468-B9E0-4606-AA77-42D5DA1FA8CC}" type="pres">
      <dgm:prSet presAssocID="{593511FC-CF2F-4F3C-BAD4-1EEA32EEC849}" presName="rect1" presStyleLbl="trAlignAcc1" presStyleIdx="0" presStyleCnt="3">
        <dgm:presLayoutVars>
          <dgm:bulletEnabled val="1"/>
        </dgm:presLayoutVars>
      </dgm:prSet>
      <dgm:spPr/>
    </dgm:pt>
    <dgm:pt modelId="{3126683F-5687-4DC8-8216-B1C71BCAC4EC}" type="pres">
      <dgm:prSet presAssocID="{593511FC-CF2F-4F3C-BAD4-1EEA32EEC849}" presName="rect2" presStyleLbl="fgImgPlace1" presStyleIdx="0" presStyleCnt="3"/>
      <dgm:spPr>
        <a:noFill/>
      </dgm:spPr>
    </dgm:pt>
    <dgm:pt modelId="{801AA1C1-36C6-4B82-B4BD-DFB0F3606852}" type="pres">
      <dgm:prSet presAssocID="{B483891D-97C5-4DC4-B19E-98082A65587E}" presName="sibTrans" presStyleCnt="0"/>
      <dgm:spPr/>
    </dgm:pt>
    <dgm:pt modelId="{C9A3C7DB-8043-495B-83C3-4E2EC65ECC36}" type="pres">
      <dgm:prSet presAssocID="{64E5BC6F-A894-4067-99A4-9EB0A4B911AB}" presName="composite" presStyleCnt="0"/>
      <dgm:spPr/>
    </dgm:pt>
    <dgm:pt modelId="{E9E65159-A4B0-451C-9952-34392C735EF5}" type="pres">
      <dgm:prSet presAssocID="{64E5BC6F-A894-4067-99A4-9EB0A4B911AB}" presName="rect1" presStyleLbl="trAlignAcc1" presStyleIdx="1" presStyleCnt="3">
        <dgm:presLayoutVars>
          <dgm:bulletEnabled val="1"/>
        </dgm:presLayoutVars>
      </dgm:prSet>
      <dgm:spPr/>
    </dgm:pt>
    <dgm:pt modelId="{0EAB5E90-4409-420E-B306-D183C69804B7}" type="pres">
      <dgm:prSet presAssocID="{64E5BC6F-A894-4067-99A4-9EB0A4B911AB}" presName="rect2" presStyleLbl="fgImgPlace1" presStyleIdx="1" presStyleCnt="3"/>
      <dgm:spPr>
        <a:noFill/>
      </dgm:spPr>
    </dgm:pt>
    <dgm:pt modelId="{5B843B28-1349-4389-B9CF-69D7AEE5C6C7}" type="pres">
      <dgm:prSet presAssocID="{0E83B367-08B3-49BD-A116-2DB02B3D5DC7}" presName="sibTrans" presStyleCnt="0"/>
      <dgm:spPr/>
    </dgm:pt>
    <dgm:pt modelId="{99BF5ECA-25FA-45E8-9E0C-FDA5BF0FC712}" type="pres">
      <dgm:prSet presAssocID="{55FF4F65-6AB7-402D-9BE9-5327A0F60946}" presName="composite" presStyleCnt="0"/>
      <dgm:spPr/>
    </dgm:pt>
    <dgm:pt modelId="{80BD4E8B-61CE-4E05-9E89-73986EDD4475}" type="pres">
      <dgm:prSet presAssocID="{55FF4F65-6AB7-402D-9BE9-5327A0F60946}" presName="rect1" presStyleLbl="trAlignAcc1" presStyleIdx="2" presStyleCnt="3">
        <dgm:presLayoutVars>
          <dgm:bulletEnabled val="1"/>
        </dgm:presLayoutVars>
      </dgm:prSet>
      <dgm:spPr/>
    </dgm:pt>
    <dgm:pt modelId="{D2AE82E3-F295-4BB6-8232-5572873F588B}" type="pres">
      <dgm:prSet presAssocID="{55FF4F65-6AB7-402D-9BE9-5327A0F60946}" presName="rect2" presStyleLbl="fgImgPlace1" presStyleIdx="2" presStyleCnt="3"/>
      <dgm:spPr>
        <a:noFill/>
      </dgm:spPr>
    </dgm:pt>
  </dgm:ptLst>
  <dgm:cxnLst>
    <dgm:cxn modelId="{ED837F00-111C-40BE-ABD1-3138B6C97B9F}" srcId="{31AE14C7-5E47-4EB3-A418-0BB49A09D524}" destId="{55FF4F65-6AB7-402D-9BE9-5327A0F60946}" srcOrd="2" destOrd="0" parTransId="{68863D38-E087-445F-878B-692658427C40}" sibTransId="{5DF0C31F-F58A-41EB-8942-E7364DAB2419}"/>
    <dgm:cxn modelId="{56277601-5ACD-42C3-A07B-D1430D19D216}" type="presOf" srcId="{55FF4F65-6AB7-402D-9BE9-5327A0F60946}" destId="{80BD4E8B-61CE-4E05-9E89-73986EDD4475}" srcOrd="0" destOrd="0" presId="urn:microsoft.com/office/officeart/2008/layout/PictureStrips"/>
    <dgm:cxn modelId="{F5BCAE07-D91A-448C-9076-53287F6CAB88}" srcId="{593511FC-CF2F-4F3C-BAD4-1EEA32EEC849}" destId="{6285569D-2994-48BA-9E10-E8057661834D}" srcOrd="2" destOrd="0" parTransId="{3E6C3993-7C68-4443-9276-5708A504A879}" sibTransId="{EE78769C-7146-419C-A064-5118B0F98CC6}"/>
    <dgm:cxn modelId="{D1F53308-02E3-40B5-8CF9-78FC0C70CDBD}" type="presOf" srcId="{4F782BBC-7709-46FF-877A-964D8E5D043F}" destId="{80BD4E8B-61CE-4E05-9E89-73986EDD4475}" srcOrd="0" destOrd="3" presId="urn:microsoft.com/office/officeart/2008/layout/PictureStrips"/>
    <dgm:cxn modelId="{963C5911-8552-481F-86C0-13F7EDDF4148}" srcId="{64E5BC6F-A894-4067-99A4-9EB0A4B911AB}" destId="{6B52B1AB-0549-4EC1-9A03-861FD4E9A5EA}" srcOrd="0" destOrd="0" parTransId="{567D0F6D-E925-4AF9-80B7-C9330E08B2CC}" sibTransId="{0B187948-A755-4165-BC37-B3263C8A11BC}"/>
    <dgm:cxn modelId="{0F6F7F1E-0C7D-46F6-999C-F748579DA0BF}" type="presOf" srcId="{BCAE0385-2C1F-4F08-8C89-65ACBC80A6DB}" destId="{80BD4E8B-61CE-4E05-9E89-73986EDD4475}" srcOrd="0" destOrd="2" presId="urn:microsoft.com/office/officeart/2008/layout/PictureStrips"/>
    <dgm:cxn modelId="{C4F4B132-6D4F-445E-9740-F47774451AC1}" srcId="{55FF4F65-6AB7-402D-9BE9-5327A0F60946}" destId="{49F1A080-8EA6-4E0B-A49D-EEBAF26D600F}" srcOrd="0" destOrd="0" parTransId="{33526B40-7770-4D4F-86CD-188419350FDD}" sibTransId="{F23AF571-F22A-4E95-8D85-60B374BAB858}"/>
    <dgm:cxn modelId="{40F25236-7EB8-457E-B9E2-7960E29AEFCA}" srcId="{55FF4F65-6AB7-402D-9BE9-5327A0F60946}" destId="{BCAE0385-2C1F-4F08-8C89-65ACBC80A6DB}" srcOrd="1" destOrd="0" parTransId="{1C256123-1C23-4A29-99DB-B3E2AC559F65}" sibTransId="{318D7DA1-B7EA-472F-98CA-99022D71A195}"/>
    <dgm:cxn modelId="{2E426D3B-57AC-4D6C-8BD6-512CBEE038FC}" srcId="{31AE14C7-5E47-4EB3-A418-0BB49A09D524}" destId="{64E5BC6F-A894-4067-99A4-9EB0A4B911AB}" srcOrd="1" destOrd="0" parTransId="{864BFD0C-345F-4750-B087-D03BE1FC768C}" sibTransId="{0E83B367-08B3-49BD-A116-2DB02B3D5DC7}"/>
    <dgm:cxn modelId="{9A35C43B-AD88-4EE4-9D65-8927DD4511A9}" srcId="{593511FC-CF2F-4F3C-BAD4-1EEA32EEC849}" destId="{C24C8E17-686D-4835-B43B-9E1E020C3130}" srcOrd="0" destOrd="0" parTransId="{32B57232-04B1-435F-8688-310944DFA812}" sibTransId="{44120340-4755-4A99-87ED-B938D360A2F6}"/>
    <dgm:cxn modelId="{B0569E49-3666-4586-B5FF-34BFBF7FFF3B}" type="presOf" srcId="{31AE14C7-5E47-4EB3-A418-0BB49A09D524}" destId="{CB67B564-54A9-45CE-8A69-1B6C398252D5}" srcOrd="0" destOrd="0" presId="urn:microsoft.com/office/officeart/2008/layout/PictureStrips"/>
    <dgm:cxn modelId="{E2E2B665-DF2A-49B8-A4AC-962836CEA93E}" type="presOf" srcId="{593511FC-CF2F-4F3C-BAD4-1EEA32EEC849}" destId="{6F3FE468-B9E0-4606-AA77-42D5DA1FA8CC}" srcOrd="0" destOrd="0" presId="urn:microsoft.com/office/officeart/2008/layout/PictureStrips"/>
    <dgm:cxn modelId="{E5C6F47A-B146-4F05-9AB6-42481F0D01BB}" srcId="{593511FC-CF2F-4F3C-BAD4-1EEA32EEC849}" destId="{EEB715C5-2F32-42C0-BFFE-744B00AF1A36}" srcOrd="1" destOrd="0" parTransId="{28CA3DBE-06A5-4A64-AFAD-8944FF0302C0}" sibTransId="{A1D52FE2-6D5F-4D02-A9CE-E468E26AB14C}"/>
    <dgm:cxn modelId="{3B66387D-7B41-4A0B-8FD2-8F1300BB38BF}" srcId="{55FF4F65-6AB7-402D-9BE9-5327A0F60946}" destId="{4F782BBC-7709-46FF-877A-964D8E5D043F}" srcOrd="2" destOrd="0" parTransId="{57CC05C6-20DE-43A6-BC73-03434F84A82B}" sibTransId="{F8113050-8521-4E21-AEA5-A762A17F0634}"/>
    <dgm:cxn modelId="{719DF784-4FD6-4496-BFE2-7EC177538E2F}" type="presOf" srcId="{49F1A080-8EA6-4E0B-A49D-EEBAF26D600F}" destId="{80BD4E8B-61CE-4E05-9E89-73986EDD4475}" srcOrd="0" destOrd="1" presId="urn:microsoft.com/office/officeart/2008/layout/PictureStrips"/>
    <dgm:cxn modelId="{D056F397-9FA5-42DC-A6B5-B869E19CE808}" type="presOf" srcId="{C24C8E17-686D-4835-B43B-9E1E020C3130}" destId="{6F3FE468-B9E0-4606-AA77-42D5DA1FA8CC}" srcOrd="0" destOrd="1" presId="urn:microsoft.com/office/officeart/2008/layout/PictureStrips"/>
    <dgm:cxn modelId="{496DFC97-2831-48A8-82F2-B1363EB0E97B}" type="presOf" srcId="{6B52B1AB-0549-4EC1-9A03-861FD4E9A5EA}" destId="{E9E65159-A4B0-451C-9952-34392C735EF5}" srcOrd="0" destOrd="1" presId="urn:microsoft.com/office/officeart/2008/layout/PictureStrips"/>
    <dgm:cxn modelId="{CB3994A2-133B-408B-B6A9-7BA98370521B}" type="presOf" srcId="{EEB715C5-2F32-42C0-BFFE-744B00AF1A36}" destId="{6F3FE468-B9E0-4606-AA77-42D5DA1FA8CC}" srcOrd="0" destOrd="2" presId="urn:microsoft.com/office/officeart/2008/layout/PictureStrips"/>
    <dgm:cxn modelId="{FB857CA3-0D54-4D64-AD87-A68D3A5F70CE}" srcId="{55FF4F65-6AB7-402D-9BE9-5327A0F60946}" destId="{345CB23B-1032-40B9-947B-68FC69C263FD}" srcOrd="3" destOrd="0" parTransId="{2B435CF2-AEE4-4A5B-9BE2-01A2662DECF7}" sibTransId="{5D7814A3-D5AA-437C-8665-8D321127E12D}"/>
    <dgm:cxn modelId="{6DEF0CA4-BF3B-407C-8470-92DE3E900C37}" type="presOf" srcId="{64E5BC6F-A894-4067-99A4-9EB0A4B911AB}" destId="{E9E65159-A4B0-451C-9952-34392C735EF5}" srcOrd="0" destOrd="0" presId="urn:microsoft.com/office/officeart/2008/layout/PictureStrips"/>
    <dgm:cxn modelId="{A98977D2-D6F7-41A6-A5EB-8B9846F8F6D1}" srcId="{31AE14C7-5E47-4EB3-A418-0BB49A09D524}" destId="{593511FC-CF2F-4F3C-BAD4-1EEA32EEC849}" srcOrd="0" destOrd="0" parTransId="{C1FDE1A9-A439-4197-ACF6-D6C5121FBA79}" sibTransId="{B483891D-97C5-4DC4-B19E-98082A65587E}"/>
    <dgm:cxn modelId="{EA1337D8-913E-402A-8D95-BCFBC69EF8EB}" type="presOf" srcId="{345CB23B-1032-40B9-947B-68FC69C263FD}" destId="{80BD4E8B-61CE-4E05-9E89-73986EDD4475}" srcOrd="0" destOrd="4" presId="urn:microsoft.com/office/officeart/2008/layout/PictureStrips"/>
    <dgm:cxn modelId="{7478E3D9-CE27-4834-9905-A835DFA71714}" type="presOf" srcId="{6285569D-2994-48BA-9E10-E8057661834D}" destId="{6F3FE468-B9E0-4606-AA77-42D5DA1FA8CC}" srcOrd="0" destOrd="3" presId="urn:microsoft.com/office/officeart/2008/layout/PictureStrips"/>
    <dgm:cxn modelId="{B566ABC3-B1F2-4575-B090-77A8C020F0B1}" type="presParOf" srcId="{CB67B564-54A9-45CE-8A69-1B6C398252D5}" destId="{C0062E91-52DF-4595-AA1D-8574FC42FD60}" srcOrd="0" destOrd="0" presId="urn:microsoft.com/office/officeart/2008/layout/PictureStrips"/>
    <dgm:cxn modelId="{8ADCB4F8-B2F7-48F3-8299-F6151D0EBD70}" type="presParOf" srcId="{C0062E91-52DF-4595-AA1D-8574FC42FD60}" destId="{6F3FE468-B9E0-4606-AA77-42D5DA1FA8CC}" srcOrd="0" destOrd="0" presId="urn:microsoft.com/office/officeart/2008/layout/PictureStrips"/>
    <dgm:cxn modelId="{1C8D7BFC-CB42-42DA-B4B5-BE32EFC710AE}" type="presParOf" srcId="{C0062E91-52DF-4595-AA1D-8574FC42FD60}" destId="{3126683F-5687-4DC8-8216-B1C71BCAC4EC}" srcOrd="1" destOrd="0" presId="urn:microsoft.com/office/officeart/2008/layout/PictureStrips"/>
    <dgm:cxn modelId="{6800FBB1-6876-4B40-BB09-45D164BAD1FA}" type="presParOf" srcId="{CB67B564-54A9-45CE-8A69-1B6C398252D5}" destId="{801AA1C1-36C6-4B82-B4BD-DFB0F3606852}" srcOrd="1" destOrd="0" presId="urn:microsoft.com/office/officeart/2008/layout/PictureStrips"/>
    <dgm:cxn modelId="{D124328A-92A7-4EBA-A907-8782EE3C9CA3}" type="presParOf" srcId="{CB67B564-54A9-45CE-8A69-1B6C398252D5}" destId="{C9A3C7DB-8043-495B-83C3-4E2EC65ECC36}" srcOrd="2" destOrd="0" presId="urn:microsoft.com/office/officeart/2008/layout/PictureStrips"/>
    <dgm:cxn modelId="{29189345-531D-4266-9730-C6068ADAF303}" type="presParOf" srcId="{C9A3C7DB-8043-495B-83C3-4E2EC65ECC36}" destId="{E9E65159-A4B0-451C-9952-34392C735EF5}" srcOrd="0" destOrd="0" presId="urn:microsoft.com/office/officeart/2008/layout/PictureStrips"/>
    <dgm:cxn modelId="{A1C47BE2-BD65-4BE3-B6DD-E2D28B8B3357}" type="presParOf" srcId="{C9A3C7DB-8043-495B-83C3-4E2EC65ECC36}" destId="{0EAB5E90-4409-420E-B306-D183C69804B7}" srcOrd="1" destOrd="0" presId="urn:microsoft.com/office/officeart/2008/layout/PictureStrips"/>
    <dgm:cxn modelId="{AA293A9C-C48A-48C1-BFE2-802BBD9B789D}" type="presParOf" srcId="{CB67B564-54A9-45CE-8A69-1B6C398252D5}" destId="{5B843B28-1349-4389-B9CF-69D7AEE5C6C7}" srcOrd="3" destOrd="0" presId="urn:microsoft.com/office/officeart/2008/layout/PictureStrips"/>
    <dgm:cxn modelId="{28C67D8A-1592-433E-B8EA-7F27ECA154E5}" type="presParOf" srcId="{CB67B564-54A9-45CE-8A69-1B6C398252D5}" destId="{99BF5ECA-25FA-45E8-9E0C-FDA5BF0FC712}" srcOrd="4" destOrd="0" presId="urn:microsoft.com/office/officeart/2008/layout/PictureStrips"/>
    <dgm:cxn modelId="{9EDC895A-1B86-4FB8-B5D8-85124B60B1FF}" type="presParOf" srcId="{99BF5ECA-25FA-45E8-9E0C-FDA5BF0FC712}" destId="{80BD4E8B-61CE-4E05-9E89-73986EDD4475}" srcOrd="0" destOrd="0" presId="urn:microsoft.com/office/officeart/2008/layout/PictureStrips"/>
    <dgm:cxn modelId="{01669729-52AE-4348-B4B3-0E5C53AC44D4}" type="presParOf" srcId="{99BF5ECA-25FA-45E8-9E0C-FDA5BF0FC712}" destId="{D2AE82E3-F295-4BB6-8232-5572873F588B}" srcOrd="1" destOrd="0" presId="urn:microsoft.com/office/officeart/2008/layout/PictureStrips"/>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2F400B-043D-4BA7-BAD5-FE228F1042C6}" type="doc">
      <dgm:prSet loTypeId="urn:microsoft.com/office/officeart/2005/8/layout/vList3" loCatId="list" qsTypeId="urn:microsoft.com/office/officeart/2005/8/quickstyle/simple2" qsCatId="simple" csTypeId="urn:microsoft.com/office/officeart/2005/8/colors/accent0_3" csCatId="mainScheme" phldr="1"/>
      <dgm:spPr/>
      <dgm:t>
        <a:bodyPr/>
        <a:lstStyle/>
        <a:p>
          <a:endParaRPr lang="en-US"/>
        </a:p>
      </dgm:t>
    </dgm:pt>
    <dgm:pt modelId="{DBE40D06-95D2-47EE-8BAE-53D8ADEA213F}">
      <dgm:prSet/>
      <dgm:spPr/>
      <dgm:t>
        <a:bodyPr/>
        <a:lstStyle/>
        <a:p>
          <a:pPr>
            <a:buNone/>
          </a:pPr>
          <a:r>
            <a:rPr lang="en-US" sz="3300" dirty="0"/>
            <a:t>Docker &amp; Singularity Containers</a:t>
          </a:r>
        </a:p>
      </dgm:t>
    </dgm:pt>
    <dgm:pt modelId="{83F3A5BF-3F81-4D52-84EB-42D1F8738C3F}" type="parTrans" cxnId="{B0AD48C1-E268-4B63-BB1E-6C31BDE7110D}">
      <dgm:prSet/>
      <dgm:spPr/>
      <dgm:t>
        <a:bodyPr/>
        <a:lstStyle/>
        <a:p>
          <a:endParaRPr lang="en-US"/>
        </a:p>
      </dgm:t>
    </dgm:pt>
    <dgm:pt modelId="{251BDEF1-70F1-44A5-AFB5-7C865C54EB95}" type="sibTrans" cxnId="{B0AD48C1-E268-4B63-BB1E-6C31BDE7110D}">
      <dgm:prSet/>
      <dgm:spPr/>
      <dgm:t>
        <a:bodyPr/>
        <a:lstStyle/>
        <a:p>
          <a:endParaRPr lang="en-US"/>
        </a:p>
      </dgm:t>
    </dgm:pt>
    <dgm:pt modelId="{5864EF28-AFE2-4765-B47D-71DE56BD12B6}">
      <dgm:prSet/>
      <dgm:spPr/>
      <dgm:t>
        <a:bodyPr/>
        <a:lstStyle/>
        <a:p>
          <a:pPr>
            <a:buNone/>
          </a:pPr>
          <a:r>
            <a:rPr lang="en-US" sz="3300" dirty="0"/>
            <a:t>AWS – </a:t>
          </a:r>
          <a:r>
            <a:rPr lang="en-US" sz="3300" dirty="0" err="1"/>
            <a:t>NiChart</a:t>
          </a:r>
          <a:r>
            <a:rPr lang="en-US" sz="3300" dirty="0"/>
            <a:t> Cloud Application</a:t>
          </a:r>
        </a:p>
      </dgm:t>
    </dgm:pt>
    <dgm:pt modelId="{00E4B986-8892-4429-8707-8692CCFD0569}" type="parTrans" cxnId="{AAE21636-F25C-45AE-AF14-83F53CF744F6}">
      <dgm:prSet/>
      <dgm:spPr/>
      <dgm:t>
        <a:bodyPr/>
        <a:lstStyle/>
        <a:p>
          <a:endParaRPr lang="en-US"/>
        </a:p>
      </dgm:t>
    </dgm:pt>
    <dgm:pt modelId="{9B305DE1-703E-47FE-956E-47E55CDEFC7D}" type="sibTrans" cxnId="{AAE21636-F25C-45AE-AF14-83F53CF744F6}">
      <dgm:prSet/>
      <dgm:spPr/>
      <dgm:t>
        <a:bodyPr/>
        <a:lstStyle/>
        <a:p>
          <a:endParaRPr lang="en-US"/>
        </a:p>
      </dgm:t>
    </dgm:pt>
    <dgm:pt modelId="{E68607E3-A25B-472E-A222-D18AEB876C88}">
      <dgm:prSet phldrT="[Text]" custT="1"/>
      <dgm:spPr/>
      <dgm:t>
        <a:bodyPr/>
        <a:lstStyle/>
        <a:p>
          <a:pPr>
            <a:buFont typeface="Arial" panose="020B0604020202020204" pitchFamily="34" charset="0"/>
            <a:buNone/>
          </a:pPr>
          <a:r>
            <a:rPr lang="en-US" sz="1800" dirty="0"/>
            <a:t>https://</a:t>
          </a:r>
          <a:r>
            <a:rPr lang="en-US" sz="1800" dirty="0" err="1"/>
            <a:t>github.com</a:t>
          </a:r>
          <a:r>
            <a:rPr lang="en-US" sz="1800" dirty="0"/>
            <a:t>/CBICA/NiChart_Project</a:t>
          </a:r>
        </a:p>
      </dgm:t>
    </dgm:pt>
    <dgm:pt modelId="{794A2822-4ED1-46DC-931C-7B777A723791}" type="parTrans" cxnId="{4156C3F6-5780-488C-B229-2D6DD1EF3109}">
      <dgm:prSet/>
      <dgm:spPr/>
      <dgm:t>
        <a:bodyPr/>
        <a:lstStyle/>
        <a:p>
          <a:endParaRPr lang="en-US"/>
        </a:p>
      </dgm:t>
    </dgm:pt>
    <dgm:pt modelId="{3BC5E2C9-9851-4E7C-884B-ACD00DFDD355}" type="sibTrans" cxnId="{4156C3F6-5780-488C-B229-2D6DD1EF3109}">
      <dgm:prSet/>
      <dgm:spPr/>
      <dgm:t>
        <a:bodyPr/>
        <a:lstStyle/>
        <a:p>
          <a:endParaRPr lang="en-US"/>
        </a:p>
      </dgm:t>
    </dgm:pt>
    <dgm:pt modelId="{6A18D012-9D33-4E9C-A4FE-92902DC4DAF1}">
      <dgm:prSet custT="1"/>
      <dgm:spPr/>
      <dgm:t>
        <a:bodyPr/>
        <a:lstStyle/>
        <a:p>
          <a:pPr>
            <a:buNone/>
          </a:pPr>
          <a:r>
            <a:rPr lang="en-US" sz="1800" dirty="0"/>
            <a:t>https://</a:t>
          </a:r>
          <a:r>
            <a:rPr lang="en-US" sz="1800" dirty="0" err="1"/>
            <a:t>hub.docker.com</a:t>
          </a:r>
          <a:r>
            <a:rPr lang="en-US" sz="1800" dirty="0"/>
            <a:t>/u/</a:t>
          </a:r>
          <a:r>
            <a:rPr lang="en-US" sz="1800" dirty="0" err="1"/>
            <a:t>cbica</a:t>
          </a:r>
          <a:endParaRPr lang="en-US" sz="1800" dirty="0"/>
        </a:p>
      </dgm:t>
    </dgm:pt>
    <dgm:pt modelId="{EF372C25-E5C9-45AD-BFD1-C4D66571BC17}" type="parTrans" cxnId="{3A0ED6CD-0CCD-4E8F-9914-ECBC9562078F}">
      <dgm:prSet/>
      <dgm:spPr/>
      <dgm:t>
        <a:bodyPr/>
        <a:lstStyle/>
        <a:p>
          <a:endParaRPr lang="en-US"/>
        </a:p>
      </dgm:t>
    </dgm:pt>
    <dgm:pt modelId="{E88EA6B1-86DD-4786-9672-9D21839E3AB7}" type="sibTrans" cxnId="{3A0ED6CD-0CCD-4E8F-9914-ECBC9562078F}">
      <dgm:prSet/>
      <dgm:spPr/>
      <dgm:t>
        <a:bodyPr/>
        <a:lstStyle/>
        <a:p>
          <a:endParaRPr lang="en-US"/>
        </a:p>
      </dgm:t>
    </dgm:pt>
    <dgm:pt modelId="{E93A2E7D-AC6C-4E62-9239-B56574E7EF94}">
      <dgm:prSet custT="1"/>
      <dgm:spPr/>
      <dgm:t>
        <a:bodyPr/>
        <a:lstStyle/>
        <a:p>
          <a:pPr>
            <a:buNone/>
          </a:pPr>
          <a:r>
            <a:rPr lang="en-US" sz="1800" dirty="0"/>
            <a:t>https://</a:t>
          </a:r>
          <a:r>
            <a:rPr lang="en-US" sz="1800" dirty="0" err="1"/>
            <a:t>neuroimagingchart.com</a:t>
          </a:r>
          <a:r>
            <a:rPr lang="en-US" sz="1800" dirty="0"/>
            <a:t>/</a:t>
          </a:r>
        </a:p>
      </dgm:t>
    </dgm:pt>
    <dgm:pt modelId="{A0F58A4F-43EB-44D6-9D72-49BA19189F0B}" type="sibTrans" cxnId="{01E012C6-0BB1-4F3B-8278-3453394120D5}">
      <dgm:prSet/>
      <dgm:spPr/>
      <dgm:t>
        <a:bodyPr/>
        <a:lstStyle/>
        <a:p>
          <a:endParaRPr lang="en-US"/>
        </a:p>
      </dgm:t>
    </dgm:pt>
    <dgm:pt modelId="{8292896F-226A-4309-A6E5-9C8B8266C679}" type="parTrans" cxnId="{01E012C6-0BB1-4F3B-8278-3453394120D5}">
      <dgm:prSet/>
      <dgm:spPr/>
      <dgm:t>
        <a:bodyPr/>
        <a:lstStyle/>
        <a:p>
          <a:endParaRPr lang="en-US"/>
        </a:p>
      </dgm:t>
    </dgm:pt>
    <dgm:pt modelId="{595E3349-58E1-4B95-B684-695F3DD302D6}">
      <dgm:prSet phldrT="[Text]"/>
      <dgm:spPr/>
      <dgm:t>
        <a:bodyPr/>
        <a:lstStyle/>
        <a:p>
          <a:pPr>
            <a:buFont typeface="Arial" panose="020B0604020202020204" pitchFamily="34" charset="0"/>
            <a:buNone/>
          </a:pPr>
          <a:r>
            <a:rPr lang="en-US" sz="3300" dirty="0"/>
            <a:t>Open-source Packages on GitHub</a:t>
          </a:r>
        </a:p>
      </dgm:t>
    </dgm:pt>
    <dgm:pt modelId="{5E859C27-0FA9-482B-AF96-D1B9BF7845CE}" type="sibTrans" cxnId="{26266508-0B67-4F99-AF56-180319A8F9FF}">
      <dgm:prSet/>
      <dgm:spPr/>
      <dgm:t>
        <a:bodyPr/>
        <a:lstStyle/>
        <a:p>
          <a:endParaRPr lang="en-US"/>
        </a:p>
      </dgm:t>
    </dgm:pt>
    <dgm:pt modelId="{EB47CD8A-6072-4D75-9ECA-C5C170BD379E}" type="parTrans" cxnId="{26266508-0B67-4F99-AF56-180319A8F9FF}">
      <dgm:prSet/>
      <dgm:spPr/>
      <dgm:t>
        <a:bodyPr/>
        <a:lstStyle/>
        <a:p>
          <a:endParaRPr lang="en-US"/>
        </a:p>
      </dgm:t>
    </dgm:pt>
    <dgm:pt modelId="{20B3087B-A6AD-4E8D-96BD-D615B59E8C42}" type="pres">
      <dgm:prSet presAssocID="{272F400B-043D-4BA7-BAD5-FE228F1042C6}" presName="linearFlow" presStyleCnt="0">
        <dgm:presLayoutVars>
          <dgm:dir/>
          <dgm:resizeHandles val="exact"/>
        </dgm:presLayoutVars>
      </dgm:prSet>
      <dgm:spPr/>
    </dgm:pt>
    <dgm:pt modelId="{39118496-D177-47C9-BEAD-2A3AF3AF0DDC}" type="pres">
      <dgm:prSet presAssocID="{595E3349-58E1-4B95-B684-695F3DD302D6}" presName="composite" presStyleCnt="0"/>
      <dgm:spPr/>
    </dgm:pt>
    <dgm:pt modelId="{BE1F7ECF-C6ED-4F04-AF33-9274BADD1EDC}" type="pres">
      <dgm:prSet presAssocID="{595E3349-58E1-4B95-B684-695F3DD302D6}" presName="imgShp" presStyleLbl="fgImgPlace1" presStyleIdx="0" presStyleCnt="3" custLinFactNeighborX="-5005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996FCF8-6944-47D5-9703-3BDA2E860A13}" type="pres">
      <dgm:prSet presAssocID="{595E3349-58E1-4B95-B684-695F3DD302D6}" presName="txShp" presStyleLbl="node1" presStyleIdx="0" presStyleCnt="3">
        <dgm:presLayoutVars>
          <dgm:bulletEnabled val="1"/>
        </dgm:presLayoutVars>
      </dgm:prSet>
      <dgm:spPr/>
    </dgm:pt>
    <dgm:pt modelId="{59E9C985-B6FB-4543-A0A2-6402FEFBC3DB}" type="pres">
      <dgm:prSet presAssocID="{5E859C27-0FA9-482B-AF96-D1B9BF7845CE}" presName="spacing" presStyleCnt="0"/>
      <dgm:spPr/>
    </dgm:pt>
    <dgm:pt modelId="{0CECBF59-A4A0-496F-945A-3C9FB8E04AF9}" type="pres">
      <dgm:prSet presAssocID="{DBE40D06-95D2-47EE-8BAE-53D8ADEA213F}" presName="composite" presStyleCnt="0"/>
      <dgm:spPr/>
    </dgm:pt>
    <dgm:pt modelId="{1B7B8568-9EF0-4BFA-925D-6B02999C345A}" type="pres">
      <dgm:prSet presAssocID="{DBE40D06-95D2-47EE-8BAE-53D8ADEA213F}" presName="imgShp" presStyleLbl="fgImgPlace1" presStyleIdx="1" presStyleCnt="3" custLinFactNeighborX="-50055"/>
      <dgm:spPr>
        <a:blipFill dpi="0" rotWithShape="1">
          <a:blip xmlns:r="http://schemas.openxmlformats.org/officeDocument/2006/relationships" r:embed="rId2">
            <a:alphaModFix/>
            <a:extLst>
              <a:ext uri="{28A0092B-C50C-407E-A947-70E740481C1C}">
                <a14:useLocalDpi xmlns:a14="http://schemas.microsoft.com/office/drawing/2010/main" val="0"/>
              </a:ext>
            </a:extLst>
          </a:blip>
          <a:srcRect/>
          <a:stretch>
            <a:fillRect l="7951" t="12583" r="823" b="12583"/>
          </a:stretch>
        </a:blipFill>
      </dgm:spPr>
    </dgm:pt>
    <dgm:pt modelId="{3D326D1D-7904-47AC-9257-5C5606C10F66}" type="pres">
      <dgm:prSet presAssocID="{DBE40D06-95D2-47EE-8BAE-53D8ADEA213F}" presName="txShp" presStyleLbl="node1" presStyleIdx="1" presStyleCnt="3">
        <dgm:presLayoutVars>
          <dgm:bulletEnabled val="1"/>
        </dgm:presLayoutVars>
      </dgm:prSet>
      <dgm:spPr/>
    </dgm:pt>
    <dgm:pt modelId="{869BF389-7495-4572-A263-2A05D1EA4E83}" type="pres">
      <dgm:prSet presAssocID="{251BDEF1-70F1-44A5-AFB5-7C865C54EB95}" presName="spacing" presStyleCnt="0"/>
      <dgm:spPr/>
    </dgm:pt>
    <dgm:pt modelId="{50C8F2DB-C05D-4208-ACBA-74EA332C480F}" type="pres">
      <dgm:prSet presAssocID="{5864EF28-AFE2-4765-B47D-71DE56BD12B6}" presName="composite" presStyleCnt="0"/>
      <dgm:spPr/>
    </dgm:pt>
    <dgm:pt modelId="{84E85A76-A334-473E-84A5-E16625CB789E}" type="pres">
      <dgm:prSet presAssocID="{5864EF28-AFE2-4765-B47D-71DE56BD12B6}" presName="imgShp" presStyleLbl="fgImgPlace1" presStyleIdx="2" presStyleCnt="3" custLinFactNeighborX="-50055"/>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466" t="5099" r="466" b="5099"/>
          </a:stretch>
        </a:blipFill>
      </dgm:spPr>
    </dgm:pt>
    <dgm:pt modelId="{624140E5-5E17-4FE4-9BB9-964A5057B0C9}" type="pres">
      <dgm:prSet presAssocID="{5864EF28-AFE2-4765-B47D-71DE56BD12B6}" presName="txShp" presStyleLbl="node1" presStyleIdx="2" presStyleCnt="3">
        <dgm:presLayoutVars>
          <dgm:bulletEnabled val="1"/>
        </dgm:presLayoutVars>
      </dgm:prSet>
      <dgm:spPr/>
    </dgm:pt>
  </dgm:ptLst>
  <dgm:cxnLst>
    <dgm:cxn modelId="{26266508-0B67-4F99-AF56-180319A8F9FF}" srcId="{272F400B-043D-4BA7-BAD5-FE228F1042C6}" destId="{595E3349-58E1-4B95-B684-695F3DD302D6}" srcOrd="0" destOrd="0" parTransId="{EB47CD8A-6072-4D75-9ECA-C5C170BD379E}" sibTransId="{5E859C27-0FA9-482B-AF96-D1B9BF7845CE}"/>
    <dgm:cxn modelId="{38222635-1EFC-4E30-8FFC-4FADB16344F6}" type="presOf" srcId="{595E3349-58E1-4B95-B684-695F3DD302D6}" destId="{7996FCF8-6944-47D5-9703-3BDA2E860A13}" srcOrd="0" destOrd="0" presId="urn:microsoft.com/office/officeart/2005/8/layout/vList3"/>
    <dgm:cxn modelId="{AAE21636-F25C-45AE-AF14-83F53CF744F6}" srcId="{272F400B-043D-4BA7-BAD5-FE228F1042C6}" destId="{5864EF28-AFE2-4765-B47D-71DE56BD12B6}" srcOrd="2" destOrd="0" parTransId="{00E4B986-8892-4429-8707-8692CCFD0569}" sibTransId="{9B305DE1-703E-47FE-956E-47E55CDEFC7D}"/>
    <dgm:cxn modelId="{0A872851-0A84-426E-8D64-65AA030A9EBD}" type="presOf" srcId="{E68607E3-A25B-472E-A222-D18AEB876C88}" destId="{7996FCF8-6944-47D5-9703-3BDA2E860A13}" srcOrd="0" destOrd="1" presId="urn:microsoft.com/office/officeart/2005/8/layout/vList3"/>
    <dgm:cxn modelId="{ABCFD15A-FA13-45F3-A3EA-CB531638C6D7}" type="presOf" srcId="{6A18D012-9D33-4E9C-A4FE-92902DC4DAF1}" destId="{3D326D1D-7904-47AC-9257-5C5606C10F66}" srcOrd="0" destOrd="1" presId="urn:microsoft.com/office/officeart/2005/8/layout/vList3"/>
    <dgm:cxn modelId="{F6B3936D-3BB9-46A9-8B77-3B26FFBFB6EE}" type="presOf" srcId="{E93A2E7D-AC6C-4E62-9239-B56574E7EF94}" destId="{624140E5-5E17-4FE4-9BB9-964A5057B0C9}" srcOrd="0" destOrd="1" presId="urn:microsoft.com/office/officeart/2005/8/layout/vList3"/>
    <dgm:cxn modelId="{35C3EEA6-A915-4B91-B6AF-21840ABFAD2F}" type="presOf" srcId="{DBE40D06-95D2-47EE-8BAE-53D8ADEA213F}" destId="{3D326D1D-7904-47AC-9257-5C5606C10F66}" srcOrd="0" destOrd="0" presId="urn:microsoft.com/office/officeart/2005/8/layout/vList3"/>
    <dgm:cxn modelId="{B0AD48C1-E268-4B63-BB1E-6C31BDE7110D}" srcId="{272F400B-043D-4BA7-BAD5-FE228F1042C6}" destId="{DBE40D06-95D2-47EE-8BAE-53D8ADEA213F}" srcOrd="1" destOrd="0" parTransId="{83F3A5BF-3F81-4D52-84EB-42D1F8738C3F}" sibTransId="{251BDEF1-70F1-44A5-AFB5-7C865C54EB95}"/>
    <dgm:cxn modelId="{01E012C6-0BB1-4F3B-8278-3453394120D5}" srcId="{5864EF28-AFE2-4765-B47D-71DE56BD12B6}" destId="{E93A2E7D-AC6C-4E62-9239-B56574E7EF94}" srcOrd="0" destOrd="0" parTransId="{8292896F-226A-4309-A6E5-9C8B8266C679}" sibTransId="{A0F58A4F-43EB-44D6-9D72-49BA19189F0B}"/>
    <dgm:cxn modelId="{3A0ED6CD-0CCD-4E8F-9914-ECBC9562078F}" srcId="{DBE40D06-95D2-47EE-8BAE-53D8ADEA213F}" destId="{6A18D012-9D33-4E9C-A4FE-92902DC4DAF1}" srcOrd="0" destOrd="0" parTransId="{EF372C25-E5C9-45AD-BFD1-C4D66571BC17}" sibTransId="{E88EA6B1-86DD-4786-9672-9D21839E3AB7}"/>
    <dgm:cxn modelId="{B70007D6-6B57-4E10-9183-BC5BB2D1356A}" type="presOf" srcId="{5864EF28-AFE2-4765-B47D-71DE56BD12B6}" destId="{624140E5-5E17-4FE4-9BB9-964A5057B0C9}" srcOrd="0" destOrd="0" presId="urn:microsoft.com/office/officeart/2005/8/layout/vList3"/>
    <dgm:cxn modelId="{4156C3F6-5780-488C-B229-2D6DD1EF3109}" srcId="{595E3349-58E1-4B95-B684-695F3DD302D6}" destId="{E68607E3-A25B-472E-A222-D18AEB876C88}" srcOrd="0" destOrd="0" parTransId="{794A2822-4ED1-46DC-931C-7B777A723791}" sibTransId="{3BC5E2C9-9851-4E7C-884B-ACD00DFDD355}"/>
    <dgm:cxn modelId="{4D3B94FC-033C-41D6-B5A5-6F055BBCC8E9}" type="presOf" srcId="{272F400B-043D-4BA7-BAD5-FE228F1042C6}" destId="{20B3087B-A6AD-4E8D-96BD-D615B59E8C42}" srcOrd="0" destOrd="0" presId="urn:microsoft.com/office/officeart/2005/8/layout/vList3"/>
    <dgm:cxn modelId="{6B8DF80B-E704-45D1-8066-6ADD205B29FC}" type="presParOf" srcId="{20B3087B-A6AD-4E8D-96BD-D615B59E8C42}" destId="{39118496-D177-47C9-BEAD-2A3AF3AF0DDC}" srcOrd="0" destOrd="0" presId="urn:microsoft.com/office/officeart/2005/8/layout/vList3"/>
    <dgm:cxn modelId="{B0BF7313-5C0B-444D-BD2D-FE6A63CD9BEB}" type="presParOf" srcId="{39118496-D177-47C9-BEAD-2A3AF3AF0DDC}" destId="{BE1F7ECF-C6ED-4F04-AF33-9274BADD1EDC}" srcOrd="0" destOrd="0" presId="urn:microsoft.com/office/officeart/2005/8/layout/vList3"/>
    <dgm:cxn modelId="{2B56BE36-0756-4611-9762-74F454855EE2}" type="presParOf" srcId="{39118496-D177-47C9-BEAD-2A3AF3AF0DDC}" destId="{7996FCF8-6944-47D5-9703-3BDA2E860A13}" srcOrd="1" destOrd="0" presId="urn:microsoft.com/office/officeart/2005/8/layout/vList3"/>
    <dgm:cxn modelId="{8B0C9B15-EBE5-4243-BCCB-2F90B0076E55}" type="presParOf" srcId="{20B3087B-A6AD-4E8D-96BD-D615B59E8C42}" destId="{59E9C985-B6FB-4543-A0A2-6402FEFBC3DB}" srcOrd="1" destOrd="0" presId="urn:microsoft.com/office/officeart/2005/8/layout/vList3"/>
    <dgm:cxn modelId="{BECC78BC-7AD9-4DCC-92D5-F5BEF3737631}" type="presParOf" srcId="{20B3087B-A6AD-4E8D-96BD-D615B59E8C42}" destId="{0CECBF59-A4A0-496F-945A-3C9FB8E04AF9}" srcOrd="2" destOrd="0" presId="urn:microsoft.com/office/officeart/2005/8/layout/vList3"/>
    <dgm:cxn modelId="{950A3880-DF4C-4057-A381-8E0E4B3A5671}" type="presParOf" srcId="{0CECBF59-A4A0-496F-945A-3C9FB8E04AF9}" destId="{1B7B8568-9EF0-4BFA-925D-6B02999C345A}" srcOrd="0" destOrd="0" presId="urn:microsoft.com/office/officeart/2005/8/layout/vList3"/>
    <dgm:cxn modelId="{3C72E06A-18B6-4D3A-8416-8E1D9F60E2F1}" type="presParOf" srcId="{0CECBF59-A4A0-496F-945A-3C9FB8E04AF9}" destId="{3D326D1D-7904-47AC-9257-5C5606C10F66}" srcOrd="1" destOrd="0" presId="urn:microsoft.com/office/officeart/2005/8/layout/vList3"/>
    <dgm:cxn modelId="{EE2ACA95-9B33-457D-9A30-6D4B5587D29C}" type="presParOf" srcId="{20B3087B-A6AD-4E8D-96BD-D615B59E8C42}" destId="{869BF389-7495-4572-A263-2A05D1EA4E83}" srcOrd="3" destOrd="0" presId="urn:microsoft.com/office/officeart/2005/8/layout/vList3"/>
    <dgm:cxn modelId="{BC51653B-CAC4-4F7D-886E-037DB7E3C562}" type="presParOf" srcId="{20B3087B-A6AD-4E8D-96BD-D615B59E8C42}" destId="{50C8F2DB-C05D-4208-ACBA-74EA332C480F}" srcOrd="4" destOrd="0" presId="urn:microsoft.com/office/officeart/2005/8/layout/vList3"/>
    <dgm:cxn modelId="{8FA9456B-A125-4804-BC1B-46E2235A4885}" type="presParOf" srcId="{50C8F2DB-C05D-4208-ACBA-74EA332C480F}" destId="{84E85A76-A334-473E-84A5-E16625CB789E}" srcOrd="0" destOrd="0" presId="urn:microsoft.com/office/officeart/2005/8/layout/vList3"/>
    <dgm:cxn modelId="{C94541FA-006E-464B-8723-333D31528407}" type="presParOf" srcId="{50C8F2DB-C05D-4208-ACBA-74EA332C480F}" destId="{624140E5-5E17-4FE4-9BB9-964A5057B0C9}"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ABBB687-5E35-4567-9E70-9B2A94915269}" type="doc">
      <dgm:prSet loTypeId="urn:microsoft.com/office/officeart/2005/8/layout/pList1" loCatId="list" qsTypeId="urn:microsoft.com/office/officeart/2005/8/quickstyle/simple2" qsCatId="simple" csTypeId="urn:microsoft.com/office/officeart/2005/8/colors/accent1_1" csCatId="accent1" phldr="1"/>
      <dgm:spPr/>
      <dgm:t>
        <a:bodyPr/>
        <a:lstStyle/>
        <a:p>
          <a:endParaRPr lang="en-US"/>
        </a:p>
      </dgm:t>
    </dgm:pt>
    <dgm:pt modelId="{72D59721-A1D0-4B84-993E-F8387BCD0535}">
      <dgm:prSet phldrT="[Text]"/>
      <dgm:spPr/>
      <dgm:t>
        <a:bodyPr/>
        <a:lstStyle/>
        <a:p>
          <a:r>
            <a:rPr lang="en-US"/>
            <a:t>Artificial Intelligence in Biomedical Imaging Laboratory (</a:t>
          </a:r>
          <a:r>
            <a:rPr lang="en-US" b="1"/>
            <a:t>AIBIL</a:t>
          </a:r>
          <a:r>
            <a:rPr lang="en-US"/>
            <a:t>)  ﻿﻿ </a:t>
          </a:r>
        </a:p>
      </dgm:t>
    </dgm:pt>
    <dgm:pt modelId="{B48045E9-B075-4FB1-9247-3B7FF3B6416F}" type="parTrans" cxnId="{037D31A1-8678-4F7B-9E1F-EEC4F74E969C}">
      <dgm:prSet/>
      <dgm:spPr/>
      <dgm:t>
        <a:bodyPr/>
        <a:lstStyle/>
        <a:p>
          <a:endParaRPr lang="en-US"/>
        </a:p>
      </dgm:t>
    </dgm:pt>
    <dgm:pt modelId="{D4C5C955-11BE-4365-A47B-47050E5CCB60}" type="sibTrans" cxnId="{037D31A1-8678-4F7B-9E1F-EEC4F74E969C}">
      <dgm:prSet/>
      <dgm:spPr/>
      <dgm:t>
        <a:bodyPr/>
        <a:lstStyle/>
        <a:p>
          <a:endParaRPr lang="en-US"/>
        </a:p>
      </dgm:t>
    </dgm:pt>
    <dgm:pt modelId="{5DE222B9-27CA-433E-B289-CE3FDD271575}">
      <dgm:prSet/>
      <dgm:spPr/>
      <dgm:t>
        <a:bodyPr/>
        <a:lstStyle/>
        <a:p>
          <a:r>
            <a:rPr lang="en-US"/>
            <a:t>Lifespan Informatics &amp; Neuroimaging Center (</a:t>
          </a:r>
          <a:r>
            <a:rPr lang="en-US" b="1"/>
            <a:t>LINC</a:t>
          </a:r>
          <a:r>
            <a:rPr lang="en-US"/>
            <a:t>)  ﻿﻿ </a:t>
          </a:r>
        </a:p>
      </dgm:t>
    </dgm:pt>
    <dgm:pt modelId="{6BD45FBE-F887-4C74-846F-280C084E1B82}" type="parTrans" cxnId="{E6F71426-817C-466E-8418-915F0BF90E71}">
      <dgm:prSet/>
      <dgm:spPr/>
      <dgm:t>
        <a:bodyPr/>
        <a:lstStyle/>
        <a:p>
          <a:endParaRPr lang="en-US"/>
        </a:p>
      </dgm:t>
    </dgm:pt>
    <dgm:pt modelId="{01377F7F-6A40-44BD-BCA8-89F37955C0A8}" type="sibTrans" cxnId="{E6F71426-817C-466E-8418-915F0BF90E71}">
      <dgm:prSet/>
      <dgm:spPr/>
      <dgm:t>
        <a:bodyPr/>
        <a:lstStyle/>
        <a:p>
          <a:endParaRPr lang="en-US"/>
        </a:p>
      </dgm:t>
    </dgm:pt>
    <dgm:pt modelId="{34A563D5-9EF3-40D5-AD60-30892D983817}">
      <dgm:prSet/>
      <dgm:spPr/>
      <dgm:t>
        <a:bodyPr/>
        <a:lstStyle/>
        <a:p>
          <a:r>
            <a:rPr lang="en-US" dirty="0"/>
            <a:t>Machine Learning for Biomedical Data Analysis (</a:t>
          </a:r>
          <a:r>
            <a:rPr lang="en-US" b="1" dirty="0"/>
            <a:t>MLBD</a:t>
          </a:r>
          <a:r>
            <a:rPr lang="en-US" dirty="0"/>
            <a:t>)  ﻿﻿ </a:t>
          </a:r>
        </a:p>
      </dgm:t>
    </dgm:pt>
    <dgm:pt modelId="{8B5738E4-A909-406D-A96C-AA227FAC9C28}" type="parTrans" cxnId="{B429231E-2F7F-4DC0-B960-33E50A028D66}">
      <dgm:prSet/>
      <dgm:spPr/>
      <dgm:t>
        <a:bodyPr/>
        <a:lstStyle/>
        <a:p>
          <a:endParaRPr lang="en-US"/>
        </a:p>
      </dgm:t>
    </dgm:pt>
    <dgm:pt modelId="{E80851BE-47D2-45E8-B0AA-D798621D17F5}" type="sibTrans" cxnId="{B429231E-2F7F-4DC0-B960-33E50A028D66}">
      <dgm:prSet/>
      <dgm:spPr/>
      <dgm:t>
        <a:bodyPr/>
        <a:lstStyle/>
        <a:p>
          <a:endParaRPr lang="en-US"/>
        </a:p>
      </dgm:t>
    </dgm:pt>
    <dgm:pt modelId="{3436F1F3-6A0B-4590-ADB9-8F73778E31C6}">
      <dgm:prSet/>
      <dgm:spPr/>
      <dgm:t>
        <a:bodyPr/>
        <a:lstStyle/>
        <a:p>
          <a:r>
            <a:rPr lang="en-US" dirty="0"/>
            <a:t>Penn Statistics in Imaging and Visualization Endeavor (</a:t>
          </a:r>
          <a:r>
            <a:rPr lang="en-US" b="1" dirty="0" err="1"/>
            <a:t>PennSIVE</a:t>
          </a:r>
          <a:r>
            <a:rPr lang="en-US" dirty="0"/>
            <a:t>)</a:t>
          </a:r>
        </a:p>
      </dgm:t>
    </dgm:pt>
    <dgm:pt modelId="{ADBDB862-9184-446B-938B-5D52C5E690A0}" type="parTrans" cxnId="{B5B004B2-5457-4764-8C03-35BB13C325D8}">
      <dgm:prSet/>
      <dgm:spPr/>
      <dgm:t>
        <a:bodyPr/>
        <a:lstStyle/>
        <a:p>
          <a:endParaRPr lang="en-US"/>
        </a:p>
      </dgm:t>
    </dgm:pt>
    <dgm:pt modelId="{A8918E13-6E3A-4101-8CC3-116E1A52BC0F}" type="sibTrans" cxnId="{B5B004B2-5457-4764-8C03-35BB13C325D8}">
      <dgm:prSet/>
      <dgm:spPr/>
      <dgm:t>
        <a:bodyPr/>
        <a:lstStyle/>
        <a:p>
          <a:endParaRPr lang="en-US"/>
        </a:p>
      </dgm:t>
    </dgm:pt>
    <dgm:pt modelId="{8A819215-D3AB-40C2-9AAD-1001AEA4AEE3}" type="pres">
      <dgm:prSet presAssocID="{EABBB687-5E35-4567-9E70-9B2A94915269}" presName="Name0" presStyleCnt="0">
        <dgm:presLayoutVars>
          <dgm:dir/>
          <dgm:resizeHandles val="exact"/>
        </dgm:presLayoutVars>
      </dgm:prSet>
      <dgm:spPr/>
    </dgm:pt>
    <dgm:pt modelId="{4A892449-D2B5-430E-8705-3ACA32587A7F}" type="pres">
      <dgm:prSet presAssocID="{72D59721-A1D0-4B84-993E-F8387BCD0535}" presName="compNode" presStyleCnt="0"/>
      <dgm:spPr/>
    </dgm:pt>
    <dgm:pt modelId="{29C5324E-B5F8-45E6-8B92-575202EB21D9}" type="pres">
      <dgm:prSet presAssocID="{72D59721-A1D0-4B84-993E-F8387BCD0535}" presName="pictRect" presStyleLbl="node1" presStyleIdx="0" presStyleCnt="4"/>
      <dgm:spPr/>
    </dgm:pt>
    <dgm:pt modelId="{95345BE6-EF0D-4BE5-A53A-99B86E0BE9F5}" type="pres">
      <dgm:prSet presAssocID="{72D59721-A1D0-4B84-993E-F8387BCD0535}" presName="textRect" presStyleLbl="revTx" presStyleIdx="0" presStyleCnt="4">
        <dgm:presLayoutVars>
          <dgm:bulletEnabled val="1"/>
        </dgm:presLayoutVars>
      </dgm:prSet>
      <dgm:spPr/>
    </dgm:pt>
    <dgm:pt modelId="{ECCC4516-9AC4-4EFB-B8F9-D44C33998D1F}" type="pres">
      <dgm:prSet presAssocID="{D4C5C955-11BE-4365-A47B-47050E5CCB60}" presName="sibTrans" presStyleLbl="sibTrans2D1" presStyleIdx="0" presStyleCnt="0"/>
      <dgm:spPr/>
    </dgm:pt>
    <dgm:pt modelId="{BF6B7E28-F46E-4718-A6C6-CC1208496B7B}" type="pres">
      <dgm:prSet presAssocID="{5DE222B9-27CA-433E-B289-CE3FDD271575}" presName="compNode" presStyleCnt="0"/>
      <dgm:spPr/>
    </dgm:pt>
    <dgm:pt modelId="{59B6A982-D8D6-4B02-9DF1-DA5CBA0F8AA9}" type="pres">
      <dgm:prSet presAssocID="{5DE222B9-27CA-433E-B289-CE3FDD271575}" presName="pictRect" presStyleLbl="node1" presStyleIdx="1"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104" t="22495" r="5104" b="22495"/>
          </a:stretch>
        </a:blipFill>
      </dgm:spPr>
    </dgm:pt>
    <dgm:pt modelId="{8D8256D2-4DB9-4165-86E7-33B2556BA8D1}" type="pres">
      <dgm:prSet presAssocID="{5DE222B9-27CA-433E-B289-CE3FDD271575}" presName="textRect" presStyleLbl="revTx" presStyleIdx="1" presStyleCnt="4">
        <dgm:presLayoutVars>
          <dgm:bulletEnabled val="1"/>
        </dgm:presLayoutVars>
      </dgm:prSet>
      <dgm:spPr/>
    </dgm:pt>
    <dgm:pt modelId="{3CD31AFF-2688-407F-A4B8-984560B95A1B}" type="pres">
      <dgm:prSet presAssocID="{01377F7F-6A40-44BD-BCA8-89F37955C0A8}" presName="sibTrans" presStyleLbl="sibTrans2D1" presStyleIdx="0" presStyleCnt="0"/>
      <dgm:spPr/>
    </dgm:pt>
    <dgm:pt modelId="{D36B181A-AB1F-43F0-AE63-EEB4CCBCA6F0}" type="pres">
      <dgm:prSet presAssocID="{34A563D5-9EF3-40D5-AD60-30892D983817}" presName="compNode" presStyleCnt="0"/>
      <dgm:spPr/>
    </dgm:pt>
    <dgm:pt modelId="{C9A26849-5FD2-48F7-BAC6-45DBBC9BAF5A}" type="pres">
      <dgm:prSet presAssocID="{34A563D5-9EF3-40D5-AD60-30892D983817}" presName="pictRect" presStyleLbl="node1" presStyleIdx="2" presStyleCnt="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104" t="31663" r="5104" b="31663"/>
          </a:stretch>
        </a:blipFill>
      </dgm:spPr>
    </dgm:pt>
    <dgm:pt modelId="{85664D28-02B2-45B6-8FCB-D2A084642FED}" type="pres">
      <dgm:prSet presAssocID="{34A563D5-9EF3-40D5-AD60-30892D983817}" presName="textRect" presStyleLbl="revTx" presStyleIdx="2" presStyleCnt="4">
        <dgm:presLayoutVars>
          <dgm:bulletEnabled val="1"/>
        </dgm:presLayoutVars>
      </dgm:prSet>
      <dgm:spPr/>
    </dgm:pt>
    <dgm:pt modelId="{D58E3BF4-2571-4961-8C7A-5EF739F6E52D}" type="pres">
      <dgm:prSet presAssocID="{E80851BE-47D2-45E8-B0AA-D798621D17F5}" presName="sibTrans" presStyleLbl="sibTrans2D1" presStyleIdx="0" presStyleCnt="0"/>
      <dgm:spPr/>
    </dgm:pt>
    <dgm:pt modelId="{4BC48E01-26AA-4671-A8AE-4CA1965B731E}" type="pres">
      <dgm:prSet presAssocID="{3436F1F3-6A0B-4590-ADB9-8F73778E31C6}" presName="compNode" presStyleCnt="0"/>
      <dgm:spPr/>
    </dgm:pt>
    <dgm:pt modelId="{0118061A-8BEA-4831-B164-FFDB0B7D0E38}" type="pres">
      <dgm:prSet presAssocID="{3436F1F3-6A0B-4590-ADB9-8F73778E31C6}" presName="pictRect" presStyleLbl="node1" presStyleIdx="3" presStyleCnt="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104" t="31335" r="5104" b="31335"/>
          </a:stretch>
        </a:blipFill>
      </dgm:spPr>
    </dgm:pt>
    <dgm:pt modelId="{F003FAE4-D452-40EC-9AAD-4267604C0FC9}" type="pres">
      <dgm:prSet presAssocID="{3436F1F3-6A0B-4590-ADB9-8F73778E31C6}" presName="textRect" presStyleLbl="revTx" presStyleIdx="3" presStyleCnt="4">
        <dgm:presLayoutVars>
          <dgm:bulletEnabled val="1"/>
        </dgm:presLayoutVars>
      </dgm:prSet>
      <dgm:spPr/>
    </dgm:pt>
  </dgm:ptLst>
  <dgm:cxnLst>
    <dgm:cxn modelId="{C54FDC01-06B5-4DF6-8BCB-5E66511F36F0}" type="presOf" srcId="{3436F1F3-6A0B-4590-ADB9-8F73778E31C6}" destId="{F003FAE4-D452-40EC-9AAD-4267604C0FC9}" srcOrd="0" destOrd="0" presId="urn:microsoft.com/office/officeart/2005/8/layout/pList1"/>
    <dgm:cxn modelId="{B429231E-2F7F-4DC0-B960-33E50A028D66}" srcId="{EABBB687-5E35-4567-9E70-9B2A94915269}" destId="{34A563D5-9EF3-40D5-AD60-30892D983817}" srcOrd="2" destOrd="0" parTransId="{8B5738E4-A909-406D-A96C-AA227FAC9C28}" sibTransId="{E80851BE-47D2-45E8-B0AA-D798621D17F5}"/>
    <dgm:cxn modelId="{E6F71426-817C-466E-8418-915F0BF90E71}" srcId="{EABBB687-5E35-4567-9E70-9B2A94915269}" destId="{5DE222B9-27CA-433E-B289-CE3FDD271575}" srcOrd="1" destOrd="0" parTransId="{6BD45FBE-F887-4C74-846F-280C084E1B82}" sibTransId="{01377F7F-6A40-44BD-BCA8-89F37955C0A8}"/>
    <dgm:cxn modelId="{19DACD52-152B-4ACB-8AEF-6A89DC7267B0}" type="presOf" srcId="{01377F7F-6A40-44BD-BCA8-89F37955C0A8}" destId="{3CD31AFF-2688-407F-A4B8-984560B95A1B}" srcOrd="0" destOrd="0" presId="urn:microsoft.com/office/officeart/2005/8/layout/pList1"/>
    <dgm:cxn modelId="{5A5B2670-15DA-49AF-82ED-42C9A2037758}" type="presOf" srcId="{EABBB687-5E35-4567-9E70-9B2A94915269}" destId="{8A819215-D3AB-40C2-9AAD-1001AEA4AEE3}" srcOrd="0" destOrd="0" presId="urn:microsoft.com/office/officeart/2005/8/layout/pList1"/>
    <dgm:cxn modelId="{630CAA70-9B16-4C57-9E59-A2D3CBEF51A9}" type="presOf" srcId="{72D59721-A1D0-4B84-993E-F8387BCD0535}" destId="{95345BE6-EF0D-4BE5-A53A-99B86E0BE9F5}" srcOrd="0" destOrd="0" presId="urn:microsoft.com/office/officeart/2005/8/layout/pList1"/>
    <dgm:cxn modelId="{037D31A1-8678-4F7B-9E1F-EEC4F74E969C}" srcId="{EABBB687-5E35-4567-9E70-9B2A94915269}" destId="{72D59721-A1D0-4B84-993E-F8387BCD0535}" srcOrd="0" destOrd="0" parTransId="{B48045E9-B075-4FB1-9247-3B7FF3B6416F}" sibTransId="{D4C5C955-11BE-4365-A47B-47050E5CCB60}"/>
    <dgm:cxn modelId="{B5B004B2-5457-4764-8C03-35BB13C325D8}" srcId="{EABBB687-5E35-4567-9E70-9B2A94915269}" destId="{3436F1F3-6A0B-4590-ADB9-8F73778E31C6}" srcOrd="3" destOrd="0" parTransId="{ADBDB862-9184-446B-938B-5D52C5E690A0}" sibTransId="{A8918E13-6E3A-4101-8CC3-116E1A52BC0F}"/>
    <dgm:cxn modelId="{388900B9-8663-4263-B90A-24DE151B3775}" type="presOf" srcId="{5DE222B9-27CA-433E-B289-CE3FDD271575}" destId="{8D8256D2-4DB9-4165-86E7-33B2556BA8D1}" srcOrd="0" destOrd="0" presId="urn:microsoft.com/office/officeart/2005/8/layout/pList1"/>
    <dgm:cxn modelId="{3B956EBA-A27A-4100-9BFA-4B7DC2CB68B9}" type="presOf" srcId="{E80851BE-47D2-45E8-B0AA-D798621D17F5}" destId="{D58E3BF4-2571-4961-8C7A-5EF739F6E52D}" srcOrd="0" destOrd="0" presId="urn:microsoft.com/office/officeart/2005/8/layout/pList1"/>
    <dgm:cxn modelId="{17EBE0BE-A720-4D54-8987-1493244074E9}" type="presOf" srcId="{D4C5C955-11BE-4365-A47B-47050E5CCB60}" destId="{ECCC4516-9AC4-4EFB-B8F9-D44C33998D1F}" srcOrd="0" destOrd="0" presId="urn:microsoft.com/office/officeart/2005/8/layout/pList1"/>
    <dgm:cxn modelId="{D3DCFDD9-83C4-4A5F-8CC0-243F792539FF}" type="presOf" srcId="{34A563D5-9EF3-40D5-AD60-30892D983817}" destId="{85664D28-02B2-45B6-8FCB-D2A084642FED}" srcOrd="0" destOrd="0" presId="urn:microsoft.com/office/officeart/2005/8/layout/pList1"/>
    <dgm:cxn modelId="{DEDF5EF7-5880-410C-836B-DAE9F0E74C57}" type="presParOf" srcId="{8A819215-D3AB-40C2-9AAD-1001AEA4AEE3}" destId="{4A892449-D2B5-430E-8705-3ACA32587A7F}" srcOrd="0" destOrd="0" presId="urn:microsoft.com/office/officeart/2005/8/layout/pList1"/>
    <dgm:cxn modelId="{45B4DA6B-5525-4DCA-B357-1D782B8C6D35}" type="presParOf" srcId="{4A892449-D2B5-430E-8705-3ACA32587A7F}" destId="{29C5324E-B5F8-45E6-8B92-575202EB21D9}" srcOrd="0" destOrd="0" presId="urn:microsoft.com/office/officeart/2005/8/layout/pList1"/>
    <dgm:cxn modelId="{034E5D4C-771D-4ACC-A046-910B3A41C903}" type="presParOf" srcId="{4A892449-D2B5-430E-8705-3ACA32587A7F}" destId="{95345BE6-EF0D-4BE5-A53A-99B86E0BE9F5}" srcOrd="1" destOrd="0" presId="urn:microsoft.com/office/officeart/2005/8/layout/pList1"/>
    <dgm:cxn modelId="{1765262F-5BB5-4300-ADC8-BCA5E26B1A6D}" type="presParOf" srcId="{8A819215-D3AB-40C2-9AAD-1001AEA4AEE3}" destId="{ECCC4516-9AC4-4EFB-B8F9-D44C33998D1F}" srcOrd="1" destOrd="0" presId="urn:microsoft.com/office/officeart/2005/8/layout/pList1"/>
    <dgm:cxn modelId="{A48EBE8D-AEB4-4196-9200-AB02FDD00942}" type="presParOf" srcId="{8A819215-D3AB-40C2-9AAD-1001AEA4AEE3}" destId="{BF6B7E28-F46E-4718-A6C6-CC1208496B7B}" srcOrd="2" destOrd="0" presId="urn:microsoft.com/office/officeart/2005/8/layout/pList1"/>
    <dgm:cxn modelId="{E2022789-E502-4991-91A1-8C0BC6260E83}" type="presParOf" srcId="{BF6B7E28-F46E-4718-A6C6-CC1208496B7B}" destId="{59B6A982-D8D6-4B02-9DF1-DA5CBA0F8AA9}" srcOrd="0" destOrd="0" presId="urn:microsoft.com/office/officeart/2005/8/layout/pList1"/>
    <dgm:cxn modelId="{1CA71FDB-2C9C-4983-85D1-04B1AB81B2EC}" type="presParOf" srcId="{BF6B7E28-F46E-4718-A6C6-CC1208496B7B}" destId="{8D8256D2-4DB9-4165-86E7-33B2556BA8D1}" srcOrd="1" destOrd="0" presId="urn:microsoft.com/office/officeart/2005/8/layout/pList1"/>
    <dgm:cxn modelId="{D390BC26-DD82-4956-9906-342244DA4B49}" type="presParOf" srcId="{8A819215-D3AB-40C2-9AAD-1001AEA4AEE3}" destId="{3CD31AFF-2688-407F-A4B8-984560B95A1B}" srcOrd="3" destOrd="0" presId="urn:microsoft.com/office/officeart/2005/8/layout/pList1"/>
    <dgm:cxn modelId="{47CB2137-31CC-457F-935B-502DDE64C865}" type="presParOf" srcId="{8A819215-D3AB-40C2-9AAD-1001AEA4AEE3}" destId="{D36B181A-AB1F-43F0-AE63-EEB4CCBCA6F0}" srcOrd="4" destOrd="0" presId="urn:microsoft.com/office/officeart/2005/8/layout/pList1"/>
    <dgm:cxn modelId="{2E90941B-D389-4F87-B014-F9CD000B13DF}" type="presParOf" srcId="{D36B181A-AB1F-43F0-AE63-EEB4CCBCA6F0}" destId="{C9A26849-5FD2-48F7-BAC6-45DBBC9BAF5A}" srcOrd="0" destOrd="0" presId="urn:microsoft.com/office/officeart/2005/8/layout/pList1"/>
    <dgm:cxn modelId="{61E4FB87-A851-41F2-8229-8F6B741D3639}" type="presParOf" srcId="{D36B181A-AB1F-43F0-AE63-EEB4CCBCA6F0}" destId="{85664D28-02B2-45B6-8FCB-D2A084642FED}" srcOrd="1" destOrd="0" presId="urn:microsoft.com/office/officeart/2005/8/layout/pList1"/>
    <dgm:cxn modelId="{105058AA-55EB-4933-A2F4-26091CD6BC3F}" type="presParOf" srcId="{8A819215-D3AB-40C2-9AAD-1001AEA4AEE3}" destId="{D58E3BF4-2571-4961-8C7A-5EF739F6E52D}" srcOrd="5" destOrd="0" presId="urn:microsoft.com/office/officeart/2005/8/layout/pList1"/>
    <dgm:cxn modelId="{45E47A93-A17A-4924-B692-01DE00CC7FFE}" type="presParOf" srcId="{8A819215-D3AB-40C2-9AAD-1001AEA4AEE3}" destId="{4BC48E01-26AA-4671-A8AE-4CA1965B731E}" srcOrd="6" destOrd="0" presId="urn:microsoft.com/office/officeart/2005/8/layout/pList1"/>
    <dgm:cxn modelId="{D898BE1F-25C1-42E7-9C66-3332FC939CC0}" type="presParOf" srcId="{4BC48E01-26AA-4671-A8AE-4CA1965B731E}" destId="{0118061A-8BEA-4831-B164-FFDB0B7D0E38}" srcOrd="0" destOrd="0" presId="urn:microsoft.com/office/officeart/2005/8/layout/pList1"/>
    <dgm:cxn modelId="{FC50F28F-F49B-400B-A3C8-AB47CDF919B2}" type="presParOf" srcId="{4BC48E01-26AA-4671-A8AE-4CA1965B731E}" destId="{F003FAE4-D452-40EC-9AAD-4267604C0FC9}"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86983-7900-4173-A5AB-51689D7407EF}">
      <dsp:nvSpPr>
        <dsp:cNvPr id="0" name=""/>
        <dsp:cNvSpPr/>
      </dsp:nvSpPr>
      <dsp:spPr>
        <a:xfrm>
          <a:off x="1826031" y="1649439"/>
          <a:ext cx="1265376" cy="1265376"/>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Six Major Challenges</a:t>
          </a:r>
        </a:p>
      </dsp:txBody>
      <dsp:txXfrm>
        <a:off x="2011341" y="1834749"/>
        <a:ext cx="894756" cy="894756"/>
      </dsp:txXfrm>
    </dsp:sp>
    <dsp:sp modelId="{687FDE84-81AF-4A20-B75A-6261BF7E6BBA}">
      <dsp:nvSpPr>
        <dsp:cNvPr id="0" name=""/>
        <dsp:cNvSpPr/>
      </dsp:nvSpPr>
      <dsp:spPr>
        <a:xfrm rot="16200000">
          <a:off x="2268431" y="1435992"/>
          <a:ext cx="380577" cy="46318"/>
        </a:xfrm>
        <a:custGeom>
          <a:avLst/>
          <a:gdLst/>
          <a:ahLst/>
          <a:cxnLst/>
          <a:rect l="0" t="0" r="0" b="0"/>
          <a:pathLst>
            <a:path>
              <a:moveTo>
                <a:pt x="0" y="23159"/>
              </a:moveTo>
              <a:lnTo>
                <a:pt x="380577" y="23159"/>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49205" y="1449636"/>
        <a:ext cx="19028" cy="19028"/>
      </dsp:txXfrm>
    </dsp:sp>
    <dsp:sp modelId="{21DE65EE-729B-4475-B58A-6F3743CDA3F4}">
      <dsp:nvSpPr>
        <dsp:cNvPr id="0" name=""/>
        <dsp:cNvSpPr/>
      </dsp:nvSpPr>
      <dsp:spPr>
        <a:xfrm>
          <a:off x="1826031" y="3486"/>
          <a:ext cx="1265376" cy="1265376"/>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sz="900" kern="1200"/>
            <a:t>Complexity</a:t>
          </a:r>
        </a:p>
        <a:p>
          <a:pPr marL="57150" lvl="1" indent="-57150" algn="l" defTabSz="311150">
            <a:lnSpc>
              <a:spcPct val="90000"/>
            </a:lnSpc>
            <a:spcBef>
              <a:spcPct val="0"/>
            </a:spcBef>
            <a:spcAft>
              <a:spcPct val="15000"/>
            </a:spcAft>
            <a:buChar char="•"/>
          </a:pPr>
          <a:r>
            <a:rPr lang="en-US" sz="700" kern="1200"/>
            <a:t>Understanding advanced techniques</a:t>
          </a:r>
        </a:p>
        <a:p>
          <a:pPr marL="57150" lvl="1" indent="-57150" algn="l" defTabSz="311150">
            <a:lnSpc>
              <a:spcPct val="90000"/>
            </a:lnSpc>
            <a:spcBef>
              <a:spcPct val="0"/>
            </a:spcBef>
            <a:spcAft>
              <a:spcPct val="15000"/>
            </a:spcAft>
            <a:buChar char="•"/>
          </a:pPr>
          <a:r>
            <a:rPr lang="en-US" sz="700" kern="1200"/>
            <a:t>Interpreting Results</a:t>
          </a:r>
        </a:p>
      </dsp:txBody>
      <dsp:txXfrm>
        <a:off x="2011341" y="188796"/>
        <a:ext cx="894756" cy="894756"/>
      </dsp:txXfrm>
    </dsp:sp>
    <dsp:sp modelId="{C72A65EF-BE82-4A1F-9A71-DCC4D4870429}">
      <dsp:nvSpPr>
        <dsp:cNvPr id="0" name=""/>
        <dsp:cNvSpPr/>
      </dsp:nvSpPr>
      <dsp:spPr>
        <a:xfrm rot="19800000">
          <a:off x="2981150" y="1847480"/>
          <a:ext cx="380577" cy="46318"/>
        </a:xfrm>
        <a:custGeom>
          <a:avLst/>
          <a:gdLst/>
          <a:ahLst/>
          <a:cxnLst/>
          <a:rect l="0" t="0" r="0" b="0"/>
          <a:pathLst>
            <a:path>
              <a:moveTo>
                <a:pt x="0" y="23159"/>
              </a:moveTo>
              <a:lnTo>
                <a:pt x="380577" y="23159"/>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61924" y="1861125"/>
        <a:ext cx="19028" cy="19028"/>
      </dsp:txXfrm>
    </dsp:sp>
    <dsp:sp modelId="{01762C8D-431B-4439-A003-E4433BA54308}">
      <dsp:nvSpPr>
        <dsp:cNvPr id="0" name=""/>
        <dsp:cNvSpPr/>
      </dsp:nvSpPr>
      <dsp:spPr>
        <a:xfrm>
          <a:off x="3251469" y="826463"/>
          <a:ext cx="1265376" cy="1265376"/>
        </a:xfrm>
        <a:prstGeom prst="ellipse">
          <a:avLst/>
        </a:prstGeom>
        <a:gradFill rotWithShape="0">
          <a:gsLst>
            <a:gs pos="0">
              <a:schemeClr val="accent3">
                <a:hueOff val="542120"/>
                <a:satOff val="20000"/>
                <a:lumOff val="-2941"/>
                <a:alphaOff val="0"/>
                <a:satMod val="103000"/>
                <a:lumMod val="102000"/>
                <a:tint val="94000"/>
              </a:schemeClr>
            </a:gs>
            <a:gs pos="50000">
              <a:schemeClr val="accent3">
                <a:hueOff val="542120"/>
                <a:satOff val="20000"/>
                <a:lumOff val="-2941"/>
                <a:alphaOff val="0"/>
                <a:satMod val="110000"/>
                <a:lumMod val="100000"/>
                <a:shade val="100000"/>
              </a:schemeClr>
            </a:gs>
            <a:gs pos="100000">
              <a:schemeClr val="accent3">
                <a:hueOff val="542120"/>
                <a:satOff val="20000"/>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sz="900" kern="1200"/>
            <a:t>Software and Tools</a:t>
          </a:r>
        </a:p>
        <a:p>
          <a:pPr marL="57150" lvl="1" indent="-57150" algn="l" defTabSz="311150">
            <a:lnSpc>
              <a:spcPct val="90000"/>
            </a:lnSpc>
            <a:spcBef>
              <a:spcPct val="0"/>
            </a:spcBef>
            <a:spcAft>
              <a:spcPct val="15000"/>
            </a:spcAft>
            <a:buChar char="•"/>
          </a:pPr>
          <a:r>
            <a:rPr lang="en-US" sz="700" kern="1200"/>
            <a:t>Learning curve</a:t>
          </a:r>
        </a:p>
        <a:p>
          <a:pPr marL="57150" lvl="1" indent="-57150" algn="l" defTabSz="311150">
            <a:lnSpc>
              <a:spcPct val="90000"/>
            </a:lnSpc>
            <a:spcBef>
              <a:spcPct val="0"/>
            </a:spcBef>
            <a:spcAft>
              <a:spcPct val="15000"/>
            </a:spcAft>
            <a:buChar char="•"/>
          </a:pPr>
          <a:r>
            <a:rPr lang="en-US" sz="700" kern="1200"/>
            <a:t>Integration and compatibility</a:t>
          </a:r>
        </a:p>
      </dsp:txBody>
      <dsp:txXfrm>
        <a:off x="3436779" y="1011773"/>
        <a:ext cx="894756" cy="894756"/>
      </dsp:txXfrm>
    </dsp:sp>
    <dsp:sp modelId="{CB8381B9-3702-446B-820E-0108A2C2C4E2}">
      <dsp:nvSpPr>
        <dsp:cNvPr id="0" name=""/>
        <dsp:cNvSpPr/>
      </dsp:nvSpPr>
      <dsp:spPr>
        <a:xfrm rot="1800000">
          <a:off x="2981150" y="2670457"/>
          <a:ext cx="380577" cy="46318"/>
        </a:xfrm>
        <a:custGeom>
          <a:avLst/>
          <a:gdLst/>
          <a:ahLst/>
          <a:cxnLst/>
          <a:rect l="0" t="0" r="0" b="0"/>
          <a:pathLst>
            <a:path>
              <a:moveTo>
                <a:pt x="0" y="23159"/>
              </a:moveTo>
              <a:lnTo>
                <a:pt x="380577" y="23159"/>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61924" y="2684101"/>
        <a:ext cx="19028" cy="19028"/>
      </dsp:txXfrm>
    </dsp:sp>
    <dsp:sp modelId="{0D6BE6E6-979D-447F-967B-5F64FFDDC4AC}">
      <dsp:nvSpPr>
        <dsp:cNvPr id="0" name=""/>
        <dsp:cNvSpPr/>
      </dsp:nvSpPr>
      <dsp:spPr>
        <a:xfrm>
          <a:off x="3251469" y="2472416"/>
          <a:ext cx="1265376" cy="1265376"/>
        </a:xfrm>
        <a:prstGeom prst="ellipse">
          <a:avLst/>
        </a:prstGeom>
        <a:gradFill rotWithShape="0">
          <a:gsLst>
            <a:gs pos="0">
              <a:schemeClr val="accent3">
                <a:hueOff val="1084240"/>
                <a:satOff val="40000"/>
                <a:lumOff val="-5882"/>
                <a:alphaOff val="0"/>
                <a:satMod val="103000"/>
                <a:lumMod val="102000"/>
                <a:tint val="94000"/>
              </a:schemeClr>
            </a:gs>
            <a:gs pos="50000">
              <a:schemeClr val="accent3">
                <a:hueOff val="1084240"/>
                <a:satOff val="40000"/>
                <a:lumOff val="-5882"/>
                <a:alphaOff val="0"/>
                <a:satMod val="110000"/>
                <a:lumMod val="100000"/>
                <a:shade val="100000"/>
              </a:schemeClr>
            </a:gs>
            <a:gs pos="100000">
              <a:schemeClr val="accent3">
                <a:hueOff val="1084240"/>
                <a:satOff val="40000"/>
                <a:lumOff val="-588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sz="900" kern="1200"/>
            <a:t>Data Management</a:t>
          </a:r>
        </a:p>
        <a:p>
          <a:pPr marL="57150" lvl="1" indent="-57150" algn="l" defTabSz="311150">
            <a:lnSpc>
              <a:spcPct val="90000"/>
            </a:lnSpc>
            <a:spcBef>
              <a:spcPct val="0"/>
            </a:spcBef>
            <a:spcAft>
              <a:spcPct val="15000"/>
            </a:spcAft>
            <a:buChar char="•"/>
          </a:pPr>
          <a:r>
            <a:rPr lang="en-US" sz="700" kern="1200"/>
            <a:t>Handling large datasets</a:t>
          </a:r>
        </a:p>
        <a:p>
          <a:pPr marL="57150" lvl="1" indent="-57150" algn="l" defTabSz="311150">
            <a:lnSpc>
              <a:spcPct val="90000"/>
            </a:lnSpc>
            <a:spcBef>
              <a:spcPct val="0"/>
            </a:spcBef>
            <a:spcAft>
              <a:spcPct val="15000"/>
            </a:spcAft>
            <a:buChar char="•"/>
          </a:pPr>
          <a:r>
            <a:rPr lang="en-US" sz="700" kern="1200"/>
            <a:t>Data quality and preprocessing</a:t>
          </a:r>
        </a:p>
      </dsp:txBody>
      <dsp:txXfrm>
        <a:off x="3436779" y="2657726"/>
        <a:ext cx="894756" cy="894756"/>
      </dsp:txXfrm>
    </dsp:sp>
    <dsp:sp modelId="{4D4EEE6D-EBE4-4BB5-A71A-68B5C0AA6183}">
      <dsp:nvSpPr>
        <dsp:cNvPr id="0" name=""/>
        <dsp:cNvSpPr/>
      </dsp:nvSpPr>
      <dsp:spPr>
        <a:xfrm rot="5400000">
          <a:off x="2268431" y="3081945"/>
          <a:ext cx="380577" cy="46318"/>
        </a:xfrm>
        <a:custGeom>
          <a:avLst/>
          <a:gdLst/>
          <a:ahLst/>
          <a:cxnLst/>
          <a:rect l="0" t="0" r="0" b="0"/>
          <a:pathLst>
            <a:path>
              <a:moveTo>
                <a:pt x="0" y="23159"/>
              </a:moveTo>
              <a:lnTo>
                <a:pt x="380577" y="23159"/>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49205" y="3095590"/>
        <a:ext cx="19028" cy="19028"/>
      </dsp:txXfrm>
    </dsp:sp>
    <dsp:sp modelId="{22FAA15E-38B2-4BA9-B4AD-7D8474AC7618}">
      <dsp:nvSpPr>
        <dsp:cNvPr id="0" name=""/>
        <dsp:cNvSpPr/>
      </dsp:nvSpPr>
      <dsp:spPr>
        <a:xfrm>
          <a:off x="1826031" y="3295393"/>
          <a:ext cx="1265376" cy="1265376"/>
        </a:xfrm>
        <a:prstGeom prst="ellipse">
          <a:avLst/>
        </a:prstGeom>
        <a:gradFill rotWithShape="0">
          <a:gsLst>
            <a:gs pos="0">
              <a:schemeClr val="accent3">
                <a:hueOff val="1626359"/>
                <a:satOff val="60000"/>
                <a:lumOff val="-8824"/>
                <a:alphaOff val="0"/>
                <a:satMod val="103000"/>
                <a:lumMod val="102000"/>
                <a:tint val="94000"/>
              </a:schemeClr>
            </a:gs>
            <a:gs pos="50000">
              <a:schemeClr val="accent3">
                <a:hueOff val="1626359"/>
                <a:satOff val="60000"/>
                <a:lumOff val="-8824"/>
                <a:alphaOff val="0"/>
                <a:satMod val="110000"/>
                <a:lumMod val="100000"/>
                <a:shade val="100000"/>
              </a:schemeClr>
            </a:gs>
            <a:gs pos="100000">
              <a:schemeClr val="accent3">
                <a:hueOff val="1626359"/>
                <a:satOff val="60000"/>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sz="900" kern="1200"/>
            <a:t>Computational Resources</a:t>
          </a:r>
        </a:p>
        <a:p>
          <a:pPr marL="57150" lvl="1" indent="-57150" algn="l" defTabSz="311150">
            <a:lnSpc>
              <a:spcPct val="90000"/>
            </a:lnSpc>
            <a:spcBef>
              <a:spcPct val="0"/>
            </a:spcBef>
            <a:spcAft>
              <a:spcPct val="15000"/>
            </a:spcAft>
            <a:buChar char="•"/>
          </a:pPr>
          <a:r>
            <a:rPr lang="en-US" sz="700" kern="1200" dirty="0"/>
            <a:t>Access to High-Performance computing</a:t>
          </a:r>
        </a:p>
        <a:p>
          <a:pPr marL="57150" lvl="1" indent="-57150" algn="l" defTabSz="311150">
            <a:lnSpc>
              <a:spcPct val="90000"/>
            </a:lnSpc>
            <a:spcBef>
              <a:spcPct val="0"/>
            </a:spcBef>
            <a:spcAft>
              <a:spcPct val="15000"/>
            </a:spcAft>
            <a:buChar char="•"/>
          </a:pPr>
          <a:r>
            <a:rPr lang="en-US" sz="700" kern="1200"/>
            <a:t>Optimization and efficiency</a:t>
          </a:r>
        </a:p>
      </dsp:txBody>
      <dsp:txXfrm>
        <a:off x="2011341" y="3480703"/>
        <a:ext cx="894756" cy="894756"/>
      </dsp:txXfrm>
    </dsp:sp>
    <dsp:sp modelId="{1A26F6F0-CAE2-4161-9514-5FB1DBC9A2D6}">
      <dsp:nvSpPr>
        <dsp:cNvPr id="0" name=""/>
        <dsp:cNvSpPr/>
      </dsp:nvSpPr>
      <dsp:spPr>
        <a:xfrm rot="9000000">
          <a:off x="1555712" y="2670457"/>
          <a:ext cx="380577" cy="46318"/>
        </a:xfrm>
        <a:custGeom>
          <a:avLst/>
          <a:gdLst/>
          <a:ahLst/>
          <a:cxnLst/>
          <a:rect l="0" t="0" r="0" b="0"/>
          <a:pathLst>
            <a:path>
              <a:moveTo>
                <a:pt x="0" y="23159"/>
              </a:moveTo>
              <a:lnTo>
                <a:pt x="380577" y="23159"/>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736486" y="2684101"/>
        <a:ext cx="19028" cy="19028"/>
      </dsp:txXfrm>
    </dsp:sp>
    <dsp:sp modelId="{0849D6DD-9F0F-4C23-AA31-E88BBEACDDBA}">
      <dsp:nvSpPr>
        <dsp:cNvPr id="0" name=""/>
        <dsp:cNvSpPr/>
      </dsp:nvSpPr>
      <dsp:spPr>
        <a:xfrm>
          <a:off x="400594" y="2472416"/>
          <a:ext cx="1265376" cy="1265376"/>
        </a:xfrm>
        <a:prstGeom prst="ellipse">
          <a:avLst/>
        </a:prstGeom>
        <a:gradFill rotWithShape="0">
          <a:gsLst>
            <a:gs pos="0">
              <a:schemeClr val="accent3">
                <a:hueOff val="2168479"/>
                <a:satOff val="80000"/>
                <a:lumOff val="-11765"/>
                <a:alphaOff val="0"/>
                <a:satMod val="103000"/>
                <a:lumMod val="102000"/>
                <a:tint val="94000"/>
              </a:schemeClr>
            </a:gs>
            <a:gs pos="50000">
              <a:schemeClr val="accent3">
                <a:hueOff val="2168479"/>
                <a:satOff val="80000"/>
                <a:lumOff val="-11765"/>
                <a:alphaOff val="0"/>
                <a:satMod val="110000"/>
                <a:lumMod val="100000"/>
                <a:shade val="100000"/>
              </a:schemeClr>
            </a:gs>
            <a:gs pos="100000">
              <a:schemeClr val="accent3">
                <a:hueOff val="2168479"/>
                <a:satOff val="80000"/>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sz="900" kern="1200"/>
            <a:t>Technical Support and Collaboration</a:t>
          </a:r>
        </a:p>
        <a:p>
          <a:pPr marL="57150" lvl="1" indent="-57150" algn="l" defTabSz="311150">
            <a:lnSpc>
              <a:spcPct val="90000"/>
            </a:lnSpc>
            <a:spcBef>
              <a:spcPct val="0"/>
            </a:spcBef>
            <a:spcAft>
              <a:spcPct val="15000"/>
            </a:spcAft>
            <a:buChar char="•"/>
          </a:pPr>
          <a:r>
            <a:rPr lang="en-US" sz="700" kern="1200"/>
            <a:t>Need for interdisciplinary collaboration</a:t>
          </a:r>
        </a:p>
        <a:p>
          <a:pPr marL="57150" lvl="1" indent="-57150" algn="l" defTabSz="311150">
            <a:lnSpc>
              <a:spcPct val="90000"/>
            </a:lnSpc>
            <a:spcBef>
              <a:spcPct val="0"/>
            </a:spcBef>
            <a:spcAft>
              <a:spcPct val="15000"/>
            </a:spcAft>
            <a:buChar char="•"/>
          </a:pPr>
          <a:r>
            <a:rPr lang="en-US" sz="700" kern="1200"/>
            <a:t>Technical support</a:t>
          </a:r>
        </a:p>
      </dsp:txBody>
      <dsp:txXfrm>
        <a:off x="585904" y="2657726"/>
        <a:ext cx="894756" cy="894756"/>
      </dsp:txXfrm>
    </dsp:sp>
    <dsp:sp modelId="{7D4D81EB-BF91-46E4-B89B-6CA8C1942872}">
      <dsp:nvSpPr>
        <dsp:cNvPr id="0" name=""/>
        <dsp:cNvSpPr/>
      </dsp:nvSpPr>
      <dsp:spPr>
        <a:xfrm rot="12600000">
          <a:off x="1555712" y="1847480"/>
          <a:ext cx="380577" cy="46318"/>
        </a:xfrm>
        <a:custGeom>
          <a:avLst/>
          <a:gdLst/>
          <a:ahLst/>
          <a:cxnLst/>
          <a:rect l="0" t="0" r="0" b="0"/>
          <a:pathLst>
            <a:path>
              <a:moveTo>
                <a:pt x="0" y="23159"/>
              </a:moveTo>
              <a:lnTo>
                <a:pt x="380577" y="23159"/>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736486" y="1861125"/>
        <a:ext cx="19028" cy="19028"/>
      </dsp:txXfrm>
    </dsp:sp>
    <dsp:sp modelId="{9141CEB6-B9F6-4EDD-9D8E-0CFA67731B57}">
      <dsp:nvSpPr>
        <dsp:cNvPr id="0" name=""/>
        <dsp:cNvSpPr/>
      </dsp:nvSpPr>
      <dsp:spPr>
        <a:xfrm>
          <a:off x="400594" y="826463"/>
          <a:ext cx="1265376" cy="1265376"/>
        </a:xfrm>
        <a:prstGeom prst="ellipse">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sz="900" kern="1200"/>
            <a:t>Validation and Reproducibility</a:t>
          </a:r>
        </a:p>
        <a:p>
          <a:pPr marL="57150" lvl="1" indent="-57150" algn="l" defTabSz="311150">
            <a:lnSpc>
              <a:spcPct val="90000"/>
            </a:lnSpc>
            <a:spcBef>
              <a:spcPct val="0"/>
            </a:spcBef>
            <a:spcAft>
              <a:spcPct val="15000"/>
            </a:spcAft>
            <a:buChar char="•"/>
          </a:pPr>
          <a:r>
            <a:rPr lang="en-US" sz="700" kern="1200"/>
            <a:t>Ensuring validity</a:t>
          </a:r>
        </a:p>
        <a:p>
          <a:pPr marL="57150" lvl="1" indent="-57150" algn="l" defTabSz="311150">
            <a:lnSpc>
              <a:spcPct val="90000"/>
            </a:lnSpc>
            <a:spcBef>
              <a:spcPct val="0"/>
            </a:spcBef>
            <a:spcAft>
              <a:spcPct val="15000"/>
            </a:spcAft>
            <a:buChar char="•"/>
          </a:pPr>
          <a:r>
            <a:rPr lang="en-US" sz="700" kern="1200"/>
            <a:t>Reproducibility when using complex pipelines and scripts</a:t>
          </a:r>
        </a:p>
      </dsp:txBody>
      <dsp:txXfrm>
        <a:off x="585904" y="1011773"/>
        <a:ext cx="894756" cy="894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790D7-6948-4DD9-B688-D793491E3810}">
      <dsp:nvSpPr>
        <dsp:cNvPr id="0" name=""/>
        <dsp:cNvSpPr/>
      </dsp:nvSpPr>
      <dsp:spPr>
        <a:xfrm>
          <a:off x="1071463" y="444004"/>
          <a:ext cx="2895142" cy="904731"/>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805"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Collaborative Approach</a:t>
          </a:r>
        </a:p>
      </dsp:txBody>
      <dsp:txXfrm>
        <a:off x="1071463" y="444004"/>
        <a:ext cx="2895142" cy="904731"/>
      </dsp:txXfrm>
    </dsp:sp>
    <dsp:sp modelId="{67DAF180-1010-488A-A510-6C12A7EFB80A}">
      <dsp:nvSpPr>
        <dsp:cNvPr id="0" name=""/>
        <dsp:cNvSpPr/>
      </dsp:nvSpPr>
      <dsp:spPr>
        <a:xfrm>
          <a:off x="950832" y="313321"/>
          <a:ext cx="633312" cy="9499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0B381C-2333-45B8-8E30-C9738850658D}">
      <dsp:nvSpPr>
        <dsp:cNvPr id="0" name=""/>
        <dsp:cNvSpPr/>
      </dsp:nvSpPr>
      <dsp:spPr>
        <a:xfrm>
          <a:off x="1057017" y="1601499"/>
          <a:ext cx="2895142" cy="904731"/>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805"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User-friendly tools</a:t>
          </a:r>
        </a:p>
      </dsp:txBody>
      <dsp:txXfrm>
        <a:off x="1057017" y="1601499"/>
        <a:ext cx="2895142" cy="904731"/>
      </dsp:txXfrm>
    </dsp:sp>
    <dsp:sp modelId="{D7E56080-0FCB-427B-863F-F82B3D044B87}">
      <dsp:nvSpPr>
        <dsp:cNvPr id="0" name=""/>
        <dsp:cNvSpPr/>
      </dsp:nvSpPr>
      <dsp:spPr>
        <a:xfrm>
          <a:off x="950832" y="1452278"/>
          <a:ext cx="633312" cy="9499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0D6592-F2DF-431D-B97E-5CBD28827389}">
      <dsp:nvSpPr>
        <dsp:cNvPr id="0" name=""/>
        <dsp:cNvSpPr/>
      </dsp:nvSpPr>
      <dsp:spPr>
        <a:xfrm>
          <a:off x="1071463" y="2721918"/>
          <a:ext cx="2895142" cy="904731"/>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805"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On-demand computation</a:t>
          </a:r>
        </a:p>
      </dsp:txBody>
      <dsp:txXfrm>
        <a:off x="1071463" y="2721918"/>
        <a:ext cx="2895142" cy="904731"/>
      </dsp:txXfrm>
    </dsp:sp>
    <dsp:sp modelId="{E8C3C6E0-3D13-419D-80F8-DEEE24AE978E}">
      <dsp:nvSpPr>
        <dsp:cNvPr id="0" name=""/>
        <dsp:cNvSpPr/>
      </dsp:nvSpPr>
      <dsp:spPr>
        <a:xfrm>
          <a:off x="950832" y="2591235"/>
          <a:ext cx="633312" cy="94996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E34F29-4D50-4A18-AB5A-0870FCF62C4D}">
      <dsp:nvSpPr>
        <dsp:cNvPr id="0" name=""/>
        <dsp:cNvSpPr/>
      </dsp:nvSpPr>
      <dsp:spPr>
        <a:xfrm>
          <a:off x="1071463" y="3860875"/>
          <a:ext cx="2895142" cy="904731"/>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805"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Automation</a:t>
          </a:r>
        </a:p>
      </dsp:txBody>
      <dsp:txXfrm>
        <a:off x="1071463" y="3860875"/>
        <a:ext cx="2895142" cy="904731"/>
      </dsp:txXfrm>
    </dsp:sp>
    <dsp:sp modelId="{3AE7A9C0-B4BD-49DB-B619-5A81D39E0E86}">
      <dsp:nvSpPr>
        <dsp:cNvPr id="0" name=""/>
        <dsp:cNvSpPr/>
      </dsp:nvSpPr>
      <dsp:spPr>
        <a:xfrm>
          <a:off x="950832" y="3730192"/>
          <a:ext cx="633312" cy="9499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06BA0-5DAC-4DFB-A36F-7F75B506EE74}">
      <dsp:nvSpPr>
        <dsp:cNvPr id="0" name=""/>
        <dsp:cNvSpPr/>
      </dsp:nvSpPr>
      <dsp:spPr>
        <a:xfrm>
          <a:off x="-5230549" y="-801129"/>
          <a:ext cx="6228591" cy="6228591"/>
        </a:xfrm>
        <a:prstGeom prst="blockArc">
          <a:avLst>
            <a:gd name="adj1" fmla="val 18900000"/>
            <a:gd name="adj2" fmla="val 2700000"/>
            <a:gd name="adj3" fmla="val 347"/>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8A124-408B-429F-A834-97D4269D71FF}">
      <dsp:nvSpPr>
        <dsp:cNvPr id="0" name=""/>
        <dsp:cNvSpPr/>
      </dsp:nvSpPr>
      <dsp:spPr>
        <a:xfrm>
          <a:off x="522551" y="355672"/>
          <a:ext cx="4416705" cy="71171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4924"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Process multi-modal MRI images</a:t>
          </a:r>
        </a:p>
      </dsp:txBody>
      <dsp:txXfrm>
        <a:off x="522551" y="355672"/>
        <a:ext cx="4416705" cy="711715"/>
      </dsp:txXfrm>
    </dsp:sp>
    <dsp:sp modelId="{EDFAB407-7565-45AA-82F2-DE8978D2E5E1}">
      <dsp:nvSpPr>
        <dsp:cNvPr id="0" name=""/>
        <dsp:cNvSpPr/>
      </dsp:nvSpPr>
      <dsp:spPr>
        <a:xfrm>
          <a:off x="77729" y="266708"/>
          <a:ext cx="889643" cy="889643"/>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3B4EAE-CB9B-4A90-A169-A2957577E6BE}">
      <dsp:nvSpPr>
        <dsp:cNvPr id="0" name=""/>
        <dsp:cNvSpPr/>
      </dsp:nvSpPr>
      <dsp:spPr>
        <a:xfrm>
          <a:off x="930593" y="1423430"/>
          <a:ext cx="4008663" cy="71171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4924"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Harmonize to reference data</a:t>
          </a:r>
        </a:p>
      </dsp:txBody>
      <dsp:txXfrm>
        <a:off x="930593" y="1423430"/>
        <a:ext cx="4008663" cy="711715"/>
      </dsp:txXfrm>
    </dsp:sp>
    <dsp:sp modelId="{6B787E2F-5AF4-469D-91A7-4FB340B3801F}">
      <dsp:nvSpPr>
        <dsp:cNvPr id="0" name=""/>
        <dsp:cNvSpPr/>
      </dsp:nvSpPr>
      <dsp:spPr>
        <a:xfrm>
          <a:off x="485771" y="1334465"/>
          <a:ext cx="889643" cy="88964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624FCE-02AF-45FC-ABC5-9FCC9CD0BDD9}">
      <dsp:nvSpPr>
        <dsp:cNvPr id="0" name=""/>
        <dsp:cNvSpPr/>
      </dsp:nvSpPr>
      <dsp:spPr>
        <a:xfrm>
          <a:off x="930593" y="2491187"/>
          <a:ext cx="4008663" cy="71171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4924"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Apply ML models</a:t>
          </a:r>
        </a:p>
      </dsp:txBody>
      <dsp:txXfrm>
        <a:off x="930593" y="2491187"/>
        <a:ext cx="4008663" cy="711715"/>
      </dsp:txXfrm>
    </dsp:sp>
    <dsp:sp modelId="{8CEBA30B-C74B-497E-833E-D6C2230DBA26}">
      <dsp:nvSpPr>
        <dsp:cNvPr id="0" name=""/>
        <dsp:cNvSpPr/>
      </dsp:nvSpPr>
      <dsp:spPr>
        <a:xfrm>
          <a:off x="485771" y="2402223"/>
          <a:ext cx="889643" cy="889643"/>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928EE3-67BE-40E2-B3F3-C8C5275F8FAF}">
      <dsp:nvSpPr>
        <dsp:cNvPr id="0" name=""/>
        <dsp:cNvSpPr/>
      </dsp:nvSpPr>
      <dsp:spPr>
        <a:xfrm>
          <a:off x="522551" y="3558945"/>
          <a:ext cx="4416705" cy="71171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4924"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Derive individualized biomarkers</a:t>
          </a:r>
        </a:p>
      </dsp:txBody>
      <dsp:txXfrm>
        <a:off x="522551" y="3558945"/>
        <a:ext cx="4416705" cy="711715"/>
      </dsp:txXfrm>
    </dsp:sp>
    <dsp:sp modelId="{EFD2077B-C399-4D05-A9A8-A10558A50260}">
      <dsp:nvSpPr>
        <dsp:cNvPr id="0" name=""/>
        <dsp:cNvSpPr/>
      </dsp:nvSpPr>
      <dsp:spPr>
        <a:xfrm>
          <a:off x="77729" y="3469981"/>
          <a:ext cx="889643" cy="88964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0A0CF-EEA4-4F41-BC39-EE2295370A08}">
      <dsp:nvSpPr>
        <dsp:cNvPr id="0" name=""/>
        <dsp:cNvSpPr/>
      </dsp:nvSpPr>
      <dsp:spPr>
        <a:xfrm>
          <a:off x="141769" y="1404114"/>
          <a:ext cx="3361402" cy="163757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11497"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Calibri" panose="020F0502020204030204" pitchFamily="34" charset="0"/>
            </a:rPr>
            <a:t>Estimate and remove scanner-related batch effects in imaging variables:</a:t>
          </a:r>
          <a:endParaRPr lang="en-US" sz="1400" kern="1200"/>
        </a:p>
        <a:p>
          <a:pPr marL="114300" lvl="1" indent="-114300" algn="l" defTabSz="622300">
            <a:lnSpc>
              <a:spcPct val="90000"/>
            </a:lnSpc>
            <a:spcBef>
              <a:spcPct val="0"/>
            </a:spcBef>
            <a:spcAft>
              <a:spcPct val="15000"/>
            </a:spcAft>
            <a:buChar char="•"/>
          </a:pPr>
          <a:r>
            <a:rPr lang="en-US" sz="1400" kern="1200" err="1">
              <a:latin typeface="Calibri" panose="020F0502020204030204" pitchFamily="34" charset="0"/>
            </a:rPr>
            <a:t>ComBat</a:t>
          </a:r>
          <a:endParaRPr lang="en-US" sz="1400" kern="1200"/>
        </a:p>
        <a:p>
          <a:pPr marL="114300" lvl="1" indent="-114300" algn="l" defTabSz="622300">
            <a:lnSpc>
              <a:spcPct val="90000"/>
            </a:lnSpc>
            <a:spcBef>
              <a:spcPct val="0"/>
            </a:spcBef>
            <a:spcAft>
              <a:spcPct val="15000"/>
            </a:spcAft>
            <a:buChar char="•"/>
          </a:pPr>
          <a:r>
            <a:rPr lang="en-US" sz="1400" kern="1200" err="1">
              <a:latin typeface="Calibri" panose="020F0502020204030204" pitchFamily="34" charset="0"/>
            </a:rPr>
            <a:t>NiChart_Harmonize</a:t>
          </a:r>
          <a:endParaRPr lang="en-US" sz="1400" kern="1200">
            <a:latin typeface="Calibri" panose="020F0502020204030204" pitchFamily="34" charset="0"/>
          </a:endParaRPr>
        </a:p>
      </dsp:txBody>
      <dsp:txXfrm>
        <a:off x="141769" y="1404114"/>
        <a:ext cx="3361402" cy="1637570"/>
      </dsp:txXfrm>
    </dsp:sp>
    <dsp:sp modelId="{B00AE7B0-86CE-174D-8595-AB156F79C9E1}">
      <dsp:nvSpPr>
        <dsp:cNvPr id="0" name=""/>
        <dsp:cNvSpPr/>
      </dsp:nvSpPr>
      <dsp:spPr>
        <a:xfrm>
          <a:off x="1711" y="1545950"/>
          <a:ext cx="735306" cy="1102960"/>
        </a:xfrm>
        <a:prstGeom prst="rect">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FE468-B9E0-4606-AA77-42D5DA1FA8CC}">
      <dsp:nvSpPr>
        <dsp:cNvPr id="0" name=""/>
        <dsp:cNvSpPr/>
      </dsp:nvSpPr>
      <dsp:spPr>
        <a:xfrm>
          <a:off x="140195" y="949144"/>
          <a:ext cx="3364688" cy="105146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1219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rgbClr val="1D1D1D"/>
              </a:solidFill>
              <a:latin typeface="Calibri"/>
              <a:cs typeface="Calibri"/>
            </a:rPr>
            <a:t>Supervised ML models for age and disease prediction:</a:t>
          </a:r>
          <a:endParaRPr lang="en-US" sz="1400" kern="1200">
            <a:latin typeface="Calibri"/>
            <a:cs typeface="Calibri"/>
          </a:endParaRPr>
        </a:p>
        <a:p>
          <a:pPr marL="57150" lvl="1" indent="-57150" algn="l" defTabSz="444500">
            <a:lnSpc>
              <a:spcPct val="90000"/>
            </a:lnSpc>
            <a:spcBef>
              <a:spcPct val="0"/>
            </a:spcBef>
            <a:spcAft>
              <a:spcPct val="15000"/>
            </a:spcAft>
            <a:buChar char="•"/>
          </a:pPr>
          <a:r>
            <a:rPr lang="en-US" sz="1000" kern="1200">
              <a:solidFill>
                <a:srgbClr val="1D1D1D"/>
              </a:solidFill>
              <a:latin typeface="Calibri"/>
              <a:cs typeface="Calibri"/>
            </a:rPr>
            <a:t>SPARE-AD</a:t>
          </a:r>
        </a:p>
        <a:p>
          <a:pPr marL="57150" lvl="1" indent="-57150" algn="l" defTabSz="444500">
            <a:lnSpc>
              <a:spcPct val="90000"/>
            </a:lnSpc>
            <a:spcBef>
              <a:spcPct val="0"/>
            </a:spcBef>
            <a:spcAft>
              <a:spcPct val="15000"/>
            </a:spcAft>
            <a:buChar char="•"/>
          </a:pPr>
          <a:r>
            <a:rPr lang="en-US" sz="1000" kern="1200">
              <a:solidFill>
                <a:srgbClr val="1D1D1D"/>
              </a:solidFill>
              <a:latin typeface="Calibri"/>
              <a:cs typeface="Calibri"/>
            </a:rPr>
            <a:t>SPARE-BA</a:t>
          </a:r>
        </a:p>
        <a:p>
          <a:pPr marL="57150" lvl="1" indent="-57150" algn="l" defTabSz="444500">
            <a:lnSpc>
              <a:spcPct val="90000"/>
            </a:lnSpc>
            <a:spcBef>
              <a:spcPct val="0"/>
            </a:spcBef>
            <a:spcAft>
              <a:spcPct val="15000"/>
            </a:spcAft>
            <a:buChar char="•"/>
          </a:pPr>
          <a:r>
            <a:rPr lang="en-US" sz="1000" kern="1200">
              <a:solidFill>
                <a:srgbClr val="1D1D1D"/>
              </a:solidFill>
              <a:latin typeface="Calibri"/>
              <a:cs typeface="Calibri"/>
            </a:rPr>
            <a:t>SPARE-CVM</a:t>
          </a:r>
        </a:p>
      </dsp:txBody>
      <dsp:txXfrm>
        <a:off x="140195" y="949144"/>
        <a:ext cx="3364688" cy="1051465"/>
      </dsp:txXfrm>
    </dsp:sp>
    <dsp:sp modelId="{3126683F-5687-4DC8-8216-B1C71BCAC4EC}">
      <dsp:nvSpPr>
        <dsp:cNvPr id="0" name=""/>
        <dsp:cNvSpPr/>
      </dsp:nvSpPr>
      <dsp:spPr>
        <a:xfrm>
          <a:off x="0" y="797266"/>
          <a:ext cx="736025" cy="1104038"/>
        </a:xfrm>
        <a:prstGeom prst="rect">
          <a:avLst/>
        </a:prstGeom>
        <a:noFill/>
        <a:ln>
          <a:noFill/>
        </a:ln>
        <a:effectLst/>
      </dsp:spPr>
      <dsp:style>
        <a:lnRef idx="0">
          <a:scrgbClr r="0" g="0" b="0"/>
        </a:lnRef>
        <a:fillRef idx="1">
          <a:scrgbClr r="0" g="0" b="0"/>
        </a:fillRef>
        <a:effectRef idx="2">
          <a:scrgbClr r="0" g="0" b="0"/>
        </a:effectRef>
        <a:fontRef idx="minor"/>
      </dsp:style>
    </dsp:sp>
    <dsp:sp modelId="{38998379-BA6C-4A28-A757-A71A39E69DAD}">
      <dsp:nvSpPr>
        <dsp:cNvPr id="0" name=""/>
        <dsp:cNvSpPr/>
      </dsp:nvSpPr>
      <dsp:spPr>
        <a:xfrm>
          <a:off x="140195" y="2597067"/>
          <a:ext cx="3364688" cy="105146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1219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Semi-supervised ML models for disease subtype analysis</a:t>
          </a:r>
          <a:r>
            <a:rPr lang="en-US" sz="1400" kern="1200">
              <a:solidFill>
                <a:srgbClr val="1D1D1D"/>
              </a:solidFill>
              <a:latin typeface="Calibri"/>
              <a:cs typeface="Calibri"/>
            </a:rPr>
            <a:t>:</a:t>
          </a:r>
        </a:p>
        <a:p>
          <a:pPr marL="114300" lvl="1" indent="-114300" algn="l" defTabSz="533400">
            <a:lnSpc>
              <a:spcPct val="90000"/>
            </a:lnSpc>
            <a:spcBef>
              <a:spcPct val="0"/>
            </a:spcBef>
            <a:spcAft>
              <a:spcPct val="15000"/>
            </a:spcAft>
            <a:buChar char="•"/>
          </a:pPr>
          <a:r>
            <a:rPr lang="en-US" sz="1200" kern="1200" err="1">
              <a:solidFill>
                <a:srgbClr val="1D1D1D"/>
              </a:solidFill>
              <a:latin typeface="Calibri" panose="020F0502020204030204" pitchFamily="34" charset="0"/>
            </a:rPr>
            <a:t>SmileGAN</a:t>
          </a:r>
          <a:endParaRPr lang="en-US" sz="1200" kern="1200">
            <a:solidFill>
              <a:srgbClr val="1D1D1D"/>
            </a:solidFill>
            <a:latin typeface="Calibri" panose="020F0502020204030204" pitchFamily="34" charset="0"/>
          </a:endParaRPr>
        </a:p>
        <a:p>
          <a:pPr marL="114300" lvl="1" indent="-114300" algn="l" defTabSz="533400">
            <a:lnSpc>
              <a:spcPct val="90000"/>
            </a:lnSpc>
            <a:spcBef>
              <a:spcPct val="0"/>
            </a:spcBef>
            <a:spcAft>
              <a:spcPct val="15000"/>
            </a:spcAft>
            <a:buChar char="•"/>
          </a:pPr>
          <a:r>
            <a:rPr lang="en-US" sz="1200" kern="1200" err="1">
              <a:solidFill>
                <a:srgbClr val="1D1D1D"/>
              </a:solidFill>
              <a:latin typeface="Calibri" panose="020F0502020204030204" pitchFamily="34" charset="0"/>
            </a:rPr>
            <a:t>SurrealGAN</a:t>
          </a:r>
          <a:endParaRPr lang="en-US" sz="1200" kern="1200">
            <a:solidFill>
              <a:srgbClr val="1D1D1D"/>
            </a:solidFill>
            <a:latin typeface="Calibri" panose="020F0502020204030204" pitchFamily="34" charset="0"/>
          </a:endParaRPr>
        </a:p>
      </dsp:txBody>
      <dsp:txXfrm>
        <a:off x="140195" y="2597067"/>
        <a:ext cx="3364688" cy="1051465"/>
      </dsp:txXfrm>
    </dsp:sp>
    <dsp:sp modelId="{DF9CD042-9811-4CB5-8399-630F347E67EA}">
      <dsp:nvSpPr>
        <dsp:cNvPr id="0" name=""/>
        <dsp:cNvSpPr/>
      </dsp:nvSpPr>
      <dsp:spPr>
        <a:xfrm>
          <a:off x="0" y="2445189"/>
          <a:ext cx="736025" cy="1104038"/>
        </a:xfrm>
        <a:prstGeom prst="rect">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FE468-B9E0-4606-AA77-42D5DA1FA8CC}">
      <dsp:nvSpPr>
        <dsp:cNvPr id="0" name=""/>
        <dsp:cNvSpPr/>
      </dsp:nvSpPr>
      <dsp:spPr>
        <a:xfrm>
          <a:off x="160663" y="471942"/>
          <a:ext cx="3321972" cy="103811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3151"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rPr>
            <a:t>Fast Segmentation of sMRI Anatomy and Abnormality </a:t>
          </a:r>
          <a:endParaRPr lang="en-US" sz="1400" kern="1200" dirty="0"/>
        </a:p>
        <a:p>
          <a:pPr marL="57150" lvl="1" indent="-57150" algn="l" defTabSz="444500">
            <a:lnSpc>
              <a:spcPct val="90000"/>
            </a:lnSpc>
            <a:spcBef>
              <a:spcPct val="0"/>
            </a:spcBef>
            <a:spcAft>
              <a:spcPct val="15000"/>
            </a:spcAft>
            <a:buChar char="•"/>
          </a:pPr>
          <a:r>
            <a:rPr lang="en-US" sz="1000" kern="1200" dirty="0">
              <a:latin typeface="Calibri" panose="020F0502020204030204" pitchFamily="34" charset="0"/>
            </a:rPr>
            <a:t>DLICV</a:t>
          </a:r>
          <a:endParaRPr lang="en-US" sz="1000" kern="1200" dirty="0"/>
        </a:p>
        <a:p>
          <a:pPr marL="57150" lvl="1" indent="-57150" algn="l" defTabSz="444500">
            <a:lnSpc>
              <a:spcPct val="90000"/>
            </a:lnSpc>
            <a:spcBef>
              <a:spcPct val="0"/>
            </a:spcBef>
            <a:spcAft>
              <a:spcPct val="15000"/>
            </a:spcAft>
            <a:buChar char="•"/>
          </a:pPr>
          <a:r>
            <a:rPr lang="en-US" sz="1000" kern="1200" dirty="0">
              <a:latin typeface="Calibri" panose="020F0502020204030204" pitchFamily="34" charset="0"/>
            </a:rPr>
            <a:t>DLMUSE</a:t>
          </a:r>
        </a:p>
        <a:p>
          <a:pPr marL="57150" lvl="1" indent="-57150" algn="l" defTabSz="444500">
            <a:lnSpc>
              <a:spcPct val="90000"/>
            </a:lnSpc>
            <a:spcBef>
              <a:spcPct val="0"/>
            </a:spcBef>
            <a:spcAft>
              <a:spcPct val="15000"/>
            </a:spcAft>
            <a:buChar char="•"/>
          </a:pPr>
          <a:r>
            <a:rPr lang="en-US" sz="1000" kern="1200" dirty="0">
              <a:latin typeface="Calibri" panose="020F0502020204030204" pitchFamily="34" charset="0"/>
            </a:rPr>
            <a:t>DLWMLS</a:t>
          </a:r>
        </a:p>
      </dsp:txBody>
      <dsp:txXfrm>
        <a:off x="160663" y="471942"/>
        <a:ext cx="3321972" cy="1038116"/>
      </dsp:txXfrm>
    </dsp:sp>
    <dsp:sp modelId="{3126683F-5687-4DC8-8216-B1C71BCAC4EC}">
      <dsp:nvSpPr>
        <dsp:cNvPr id="0" name=""/>
        <dsp:cNvSpPr/>
      </dsp:nvSpPr>
      <dsp:spPr>
        <a:xfrm>
          <a:off x="22247" y="321992"/>
          <a:ext cx="726681" cy="1090022"/>
        </a:xfrm>
        <a:prstGeom prst="rect">
          <a:avLst/>
        </a:prstGeom>
        <a:noFill/>
        <a:ln>
          <a:noFill/>
        </a:ln>
        <a:effectLst/>
      </dsp:spPr>
      <dsp:style>
        <a:lnRef idx="0">
          <a:scrgbClr r="0" g="0" b="0"/>
        </a:lnRef>
        <a:fillRef idx="1">
          <a:scrgbClr r="0" g="0" b="0"/>
        </a:fillRef>
        <a:effectRef idx="2">
          <a:scrgbClr r="0" g="0" b="0"/>
        </a:effectRef>
        <a:fontRef idx="minor"/>
      </dsp:style>
    </dsp:sp>
    <dsp:sp modelId="{E9E65159-A4B0-451C-9952-34392C735EF5}">
      <dsp:nvSpPr>
        <dsp:cNvPr id="0" name=""/>
        <dsp:cNvSpPr/>
      </dsp:nvSpPr>
      <dsp:spPr>
        <a:xfrm>
          <a:off x="160663" y="1778816"/>
          <a:ext cx="3321972" cy="103811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3151"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latin typeface="Calibri" panose="020F0502020204030204" pitchFamily="34" charset="0"/>
            </a:rPr>
            <a:t>Multi-Resolution Structural Covariance Patterns</a:t>
          </a:r>
          <a:endParaRPr lang="en-US" sz="1300" kern="1200"/>
        </a:p>
        <a:p>
          <a:pPr marL="57150" lvl="1" indent="-57150" algn="l" defTabSz="444500">
            <a:lnSpc>
              <a:spcPct val="90000"/>
            </a:lnSpc>
            <a:spcBef>
              <a:spcPct val="0"/>
            </a:spcBef>
            <a:spcAft>
              <a:spcPct val="15000"/>
            </a:spcAft>
            <a:buChar char="•"/>
          </a:pPr>
          <a:r>
            <a:rPr lang="en-US" sz="1000" kern="1200">
              <a:latin typeface="Calibri" panose="020F0502020204030204" pitchFamily="34" charset="0"/>
            </a:rPr>
            <a:t>sopNMF</a:t>
          </a:r>
          <a:endParaRPr lang="en-US" sz="1000" kern="1200"/>
        </a:p>
      </dsp:txBody>
      <dsp:txXfrm>
        <a:off x="160663" y="1778816"/>
        <a:ext cx="3321972" cy="1038116"/>
      </dsp:txXfrm>
    </dsp:sp>
    <dsp:sp modelId="{0EAB5E90-4409-420E-B306-D183C69804B7}">
      <dsp:nvSpPr>
        <dsp:cNvPr id="0" name=""/>
        <dsp:cNvSpPr/>
      </dsp:nvSpPr>
      <dsp:spPr>
        <a:xfrm>
          <a:off x="22247" y="1628866"/>
          <a:ext cx="726681" cy="1090022"/>
        </a:xfrm>
        <a:prstGeom prst="rect">
          <a:avLst/>
        </a:prstGeom>
        <a:noFill/>
        <a:ln>
          <a:noFill/>
        </a:ln>
        <a:effectLst/>
      </dsp:spPr>
      <dsp:style>
        <a:lnRef idx="0">
          <a:scrgbClr r="0" g="0" b="0"/>
        </a:lnRef>
        <a:fillRef idx="1">
          <a:scrgbClr r="0" g="0" b="0"/>
        </a:fillRef>
        <a:effectRef idx="2">
          <a:scrgbClr r="0" g="0" b="0"/>
        </a:effectRef>
        <a:fontRef idx="minor"/>
      </dsp:style>
    </dsp:sp>
    <dsp:sp modelId="{80BD4E8B-61CE-4E05-9E89-73986EDD4475}">
      <dsp:nvSpPr>
        <dsp:cNvPr id="0" name=""/>
        <dsp:cNvSpPr/>
      </dsp:nvSpPr>
      <dsp:spPr>
        <a:xfrm>
          <a:off x="160663" y="3085689"/>
          <a:ext cx="3321972" cy="103811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3151"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alibri" panose="020F0502020204030204" pitchFamily="34" charset="0"/>
            </a:rPr>
            <a:t>End-to-end Processing Pipelines for fMRI and DTI Analysis</a:t>
          </a:r>
          <a:endParaRPr lang="en-US" sz="1200" kern="1200"/>
        </a:p>
        <a:p>
          <a:pPr marL="57150" lvl="1" indent="-57150" algn="l" defTabSz="400050">
            <a:lnSpc>
              <a:spcPct val="90000"/>
            </a:lnSpc>
            <a:spcBef>
              <a:spcPct val="0"/>
            </a:spcBef>
            <a:spcAft>
              <a:spcPct val="15000"/>
            </a:spcAft>
            <a:buChar char="•"/>
          </a:pPr>
          <a:r>
            <a:rPr lang="en-US" sz="900" kern="1200">
              <a:latin typeface="Calibri" panose="020F0502020204030204" pitchFamily="34" charset="0"/>
            </a:rPr>
            <a:t>fMRIPrep</a:t>
          </a:r>
          <a:endParaRPr lang="en-US" sz="900" kern="1200"/>
        </a:p>
        <a:p>
          <a:pPr marL="57150" lvl="1" indent="-57150" algn="l" defTabSz="400050">
            <a:lnSpc>
              <a:spcPct val="90000"/>
            </a:lnSpc>
            <a:spcBef>
              <a:spcPct val="0"/>
            </a:spcBef>
            <a:spcAft>
              <a:spcPct val="15000"/>
            </a:spcAft>
            <a:buChar char="•"/>
          </a:pPr>
          <a:r>
            <a:rPr lang="en-US" sz="900" kern="1200">
              <a:latin typeface="Calibri" panose="020F0502020204030204" pitchFamily="34" charset="0"/>
            </a:rPr>
            <a:t>XCP-D</a:t>
          </a:r>
        </a:p>
        <a:p>
          <a:pPr marL="57150" lvl="1" indent="-57150" algn="l" defTabSz="400050">
            <a:lnSpc>
              <a:spcPct val="90000"/>
            </a:lnSpc>
            <a:spcBef>
              <a:spcPct val="0"/>
            </a:spcBef>
            <a:spcAft>
              <a:spcPct val="15000"/>
            </a:spcAft>
            <a:buChar char="•"/>
          </a:pPr>
          <a:r>
            <a:rPr lang="en-US" sz="900" kern="1200" err="1">
              <a:latin typeface="Calibri" panose="020F0502020204030204" pitchFamily="34" charset="0"/>
            </a:rPr>
            <a:t>DTIPrep</a:t>
          </a:r>
          <a:endParaRPr lang="en-US" sz="900" kern="1200">
            <a:latin typeface="Calibri" panose="020F0502020204030204" pitchFamily="34" charset="0"/>
          </a:endParaRPr>
        </a:p>
        <a:p>
          <a:pPr marL="57150" lvl="1" indent="-57150" algn="l" defTabSz="400050">
            <a:lnSpc>
              <a:spcPct val="90000"/>
            </a:lnSpc>
            <a:spcBef>
              <a:spcPct val="0"/>
            </a:spcBef>
            <a:spcAft>
              <a:spcPct val="15000"/>
            </a:spcAft>
            <a:buChar char="•"/>
          </a:pPr>
          <a:r>
            <a:rPr lang="en-US" sz="900" kern="1200" err="1">
              <a:latin typeface="Calibri" panose="020F0502020204030204" pitchFamily="34" charset="0"/>
            </a:rPr>
            <a:t>pNet</a:t>
          </a:r>
          <a:endParaRPr lang="en-US" sz="900" kern="1200">
            <a:latin typeface="Calibri" panose="020F0502020204030204" pitchFamily="34" charset="0"/>
          </a:endParaRPr>
        </a:p>
      </dsp:txBody>
      <dsp:txXfrm>
        <a:off x="160663" y="3085689"/>
        <a:ext cx="3321972" cy="1038116"/>
      </dsp:txXfrm>
    </dsp:sp>
    <dsp:sp modelId="{D2AE82E3-F295-4BB6-8232-5572873F588B}">
      <dsp:nvSpPr>
        <dsp:cNvPr id="0" name=""/>
        <dsp:cNvSpPr/>
      </dsp:nvSpPr>
      <dsp:spPr>
        <a:xfrm>
          <a:off x="22247" y="2935739"/>
          <a:ext cx="726681" cy="1090022"/>
        </a:xfrm>
        <a:prstGeom prst="rect">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6FCF8-6944-47D5-9703-3BDA2E860A13}">
      <dsp:nvSpPr>
        <dsp:cNvPr id="0" name=""/>
        <dsp:cNvSpPr/>
      </dsp:nvSpPr>
      <dsp:spPr>
        <a:xfrm rot="10800000">
          <a:off x="2275782" y="3298"/>
          <a:ext cx="7761780" cy="1282991"/>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5764" tIns="68580" rIns="128016" bIns="68580" numCol="1" spcCol="1270" anchor="t" anchorCtr="0">
          <a:noAutofit/>
        </a:bodyPr>
        <a:lstStyle/>
        <a:p>
          <a:pPr marL="0" lvl="0" indent="0" algn="l" defTabSz="1466850">
            <a:lnSpc>
              <a:spcPct val="90000"/>
            </a:lnSpc>
            <a:spcBef>
              <a:spcPct val="0"/>
            </a:spcBef>
            <a:spcAft>
              <a:spcPct val="35000"/>
            </a:spcAft>
            <a:buFont typeface="Arial" panose="020B0604020202020204" pitchFamily="34" charset="0"/>
            <a:buNone/>
          </a:pPr>
          <a:r>
            <a:rPr lang="en-US" sz="3300" kern="1200" dirty="0"/>
            <a:t>Open-source Packages on GitHub</a:t>
          </a:r>
        </a:p>
        <a:p>
          <a:pPr marL="171450" lvl="1" indent="-171450" algn="l" defTabSz="800100">
            <a:lnSpc>
              <a:spcPct val="90000"/>
            </a:lnSpc>
            <a:spcBef>
              <a:spcPct val="0"/>
            </a:spcBef>
            <a:spcAft>
              <a:spcPct val="15000"/>
            </a:spcAft>
            <a:buFont typeface="Arial" panose="020B0604020202020204" pitchFamily="34" charset="0"/>
            <a:buNone/>
          </a:pPr>
          <a:r>
            <a:rPr lang="en-US" sz="1800" kern="1200" dirty="0"/>
            <a:t>https://</a:t>
          </a:r>
          <a:r>
            <a:rPr lang="en-US" sz="1800" kern="1200" dirty="0" err="1"/>
            <a:t>github.com</a:t>
          </a:r>
          <a:r>
            <a:rPr lang="en-US" sz="1800" kern="1200" dirty="0"/>
            <a:t>/CBICA/NiChart_Project</a:t>
          </a:r>
        </a:p>
      </dsp:txBody>
      <dsp:txXfrm rot="10800000">
        <a:off x="2596530" y="3298"/>
        <a:ext cx="7441032" cy="1282991"/>
      </dsp:txXfrm>
    </dsp:sp>
    <dsp:sp modelId="{BE1F7ECF-C6ED-4F04-AF33-9274BADD1EDC}">
      <dsp:nvSpPr>
        <dsp:cNvPr id="0" name=""/>
        <dsp:cNvSpPr/>
      </dsp:nvSpPr>
      <dsp:spPr>
        <a:xfrm>
          <a:off x="992085" y="3298"/>
          <a:ext cx="1282991" cy="12829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D326D1D-7904-47AC-9257-5C5606C10F66}">
      <dsp:nvSpPr>
        <dsp:cNvPr id="0" name=""/>
        <dsp:cNvSpPr/>
      </dsp:nvSpPr>
      <dsp:spPr>
        <a:xfrm rot="10800000">
          <a:off x="2275782" y="1664641"/>
          <a:ext cx="7761780" cy="1282991"/>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5764" tIns="68580" rIns="128016" bIns="68580" numCol="1" spcCol="1270" anchor="t" anchorCtr="0">
          <a:noAutofit/>
        </a:bodyPr>
        <a:lstStyle/>
        <a:p>
          <a:pPr marL="0" lvl="0" indent="0" algn="l" defTabSz="1466850">
            <a:lnSpc>
              <a:spcPct val="90000"/>
            </a:lnSpc>
            <a:spcBef>
              <a:spcPct val="0"/>
            </a:spcBef>
            <a:spcAft>
              <a:spcPct val="35000"/>
            </a:spcAft>
            <a:buNone/>
          </a:pPr>
          <a:r>
            <a:rPr lang="en-US" sz="3300" kern="1200" dirty="0"/>
            <a:t>Docker &amp; Singularity Containers</a:t>
          </a:r>
        </a:p>
        <a:p>
          <a:pPr marL="171450" lvl="1" indent="-171450" algn="l" defTabSz="800100">
            <a:lnSpc>
              <a:spcPct val="90000"/>
            </a:lnSpc>
            <a:spcBef>
              <a:spcPct val="0"/>
            </a:spcBef>
            <a:spcAft>
              <a:spcPct val="15000"/>
            </a:spcAft>
            <a:buNone/>
          </a:pPr>
          <a:r>
            <a:rPr lang="en-US" sz="1800" kern="1200" dirty="0"/>
            <a:t>https://</a:t>
          </a:r>
          <a:r>
            <a:rPr lang="en-US" sz="1800" kern="1200" dirty="0" err="1"/>
            <a:t>hub.docker.com</a:t>
          </a:r>
          <a:r>
            <a:rPr lang="en-US" sz="1800" kern="1200" dirty="0"/>
            <a:t>/u/</a:t>
          </a:r>
          <a:r>
            <a:rPr lang="en-US" sz="1800" kern="1200" dirty="0" err="1"/>
            <a:t>cbica</a:t>
          </a:r>
          <a:endParaRPr lang="en-US" sz="1800" kern="1200" dirty="0"/>
        </a:p>
      </dsp:txBody>
      <dsp:txXfrm rot="10800000">
        <a:off x="2596530" y="1664641"/>
        <a:ext cx="7441032" cy="1282991"/>
      </dsp:txXfrm>
    </dsp:sp>
    <dsp:sp modelId="{1B7B8568-9EF0-4BFA-925D-6B02999C345A}">
      <dsp:nvSpPr>
        <dsp:cNvPr id="0" name=""/>
        <dsp:cNvSpPr/>
      </dsp:nvSpPr>
      <dsp:spPr>
        <a:xfrm>
          <a:off x="992085" y="1664641"/>
          <a:ext cx="1282991" cy="1282991"/>
        </a:xfrm>
        <a:prstGeom prst="ellipse">
          <a:avLst/>
        </a:prstGeom>
        <a:blipFill dpi="0" rotWithShape="1">
          <a:blip xmlns:r="http://schemas.openxmlformats.org/officeDocument/2006/relationships" r:embed="rId2">
            <a:alphaModFix/>
            <a:extLst>
              <a:ext uri="{28A0092B-C50C-407E-A947-70E740481C1C}">
                <a14:useLocalDpi xmlns:a14="http://schemas.microsoft.com/office/drawing/2010/main" val="0"/>
              </a:ext>
            </a:extLst>
          </a:blip>
          <a:srcRect/>
          <a:stretch>
            <a:fillRect l="7951" t="12583" r="823" b="12583"/>
          </a:stretch>
        </a:blip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624140E5-5E17-4FE4-9BB9-964A5057B0C9}">
      <dsp:nvSpPr>
        <dsp:cNvPr id="0" name=""/>
        <dsp:cNvSpPr/>
      </dsp:nvSpPr>
      <dsp:spPr>
        <a:xfrm rot="10800000">
          <a:off x="2275782" y="3325983"/>
          <a:ext cx="7761780" cy="1282991"/>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5764" tIns="68580" rIns="128016" bIns="68580" numCol="1" spcCol="1270" anchor="t" anchorCtr="0">
          <a:noAutofit/>
        </a:bodyPr>
        <a:lstStyle/>
        <a:p>
          <a:pPr marL="0" lvl="0" indent="0" algn="l" defTabSz="1466850">
            <a:lnSpc>
              <a:spcPct val="90000"/>
            </a:lnSpc>
            <a:spcBef>
              <a:spcPct val="0"/>
            </a:spcBef>
            <a:spcAft>
              <a:spcPct val="35000"/>
            </a:spcAft>
            <a:buNone/>
          </a:pPr>
          <a:r>
            <a:rPr lang="en-US" sz="3300" kern="1200" dirty="0"/>
            <a:t>AWS – </a:t>
          </a:r>
          <a:r>
            <a:rPr lang="en-US" sz="3300" kern="1200" dirty="0" err="1"/>
            <a:t>NiChart</a:t>
          </a:r>
          <a:r>
            <a:rPr lang="en-US" sz="3300" kern="1200" dirty="0"/>
            <a:t> Cloud Application</a:t>
          </a:r>
        </a:p>
        <a:p>
          <a:pPr marL="171450" lvl="1" indent="-171450" algn="l" defTabSz="800100">
            <a:lnSpc>
              <a:spcPct val="90000"/>
            </a:lnSpc>
            <a:spcBef>
              <a:spcPct val="0"/>
            </a:spcBef>
            <a:spcAft>
              <a:spcPct val="15000"/>
            </a:spcAft>
            <a:buNone/>
          </a:pPr>
          <a:r>
            <a:rPr lang="en-US" sz="1800" kern="1200" dirty="0"/>
            <a:t>https://</a:t>
          </a:r>
          <a:r>
            <a:rPr lang="en-US" sz="1800" kern="1200" dirty="0" err="1"/>
            <a:t>neuroimagingchart.com</a:t>
          </a:r>
          <a:r>
            <a:rPr lang="en-US" sz="1800" kern="1200" dirty="0"/>
            <a:t>/</a:t>
          </a:r>
        </a:p>
      </dsp:txBody>
      <dsp:txXfrm rot="10800000">
        <a:off x="2596530" y="3325983"/>
        <a:ext cx="7441032" cy="1282991"/>
      </dsp:txXfrm>
    </dsp:sp>
    <dsp:sp modelId="{84E85A76-A334-473E-84A5-E16625CB789E}">
      <dsp:nvSpPr>
        <dsp:cNvPr id="0" name=""/>
        <dsp:cNvSpPr/>
      </dsp:nvSpPr>
      <dsp:spPr>
        <a:xfrm>
          <a:off x="992085" y="3325983"/>
          <a:ext cx="1282991" cy="1282991"/>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466" t="5099" r="466" b="5099"/>
          </a:stretch>
        </a:blip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5324E-B5F8-45E6-8B92-575202EB21D9}">
      <dsp:nvSpPr>
        <dsp:cNvPr id="0" name=""/>
        <dsp:cNvSpPr/>
      </dsp:nvSpPr>
      <dsp:spPr>
        <a:xfrm>
          <a:off x="451024" y="149"/>
          <a:ext cx="2026501" cy="1396259"/>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5345BE6-EF0D-4BE5-A53A-99B86E0BE9F5}">
      <dsp:nvSpPr>
        <dsp:cNvPr id="0" name=""/>
        <dsp:cNvSpPr/>
      </dsp:nvSpPr>
      <dsp:spPr>
        <a:xfrm>
          <a:off x="451024" y="1396408"/>
          <a:ext cx="2026501" cy="75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kern="1200"/>
            <a:t>Artificial Intelligence in Biomedical Imaging Laboratory (</a:t>
          </a:r>
          <a:r>
            <a:rPr lang="en-US" sz="1300" b="1" kern="1200"/>
            <a:t>AIBIL</a:t>
          </a:r>
          <a:r>
            <a:rPr lang="en-US" sz="1300" kern="1200"/>
            <a:t>)  ﻿﻿ </a:t>
          </a:r>
        </a:p>
      </dsp:txBody>
      <dsp:txXfrm>
        <a:off x="451024" y="1396408"/>
        <a:ext cx="2026501" cy="751831"/>
      </dsp:txXfrm>
    </dsp:sp>
    <dsp:sp modelId="{59B6A982-D8D6-4B02-9DF1-DA5CBA0F8AA9}">
      <dsp:nvSpPr>
        <dsp:cNvPr id="0" name=""/>
        <dsp:cNvSpPr/>
      </dsp:nvSpPr>
      <dsp:spPr>
        <a:xfrm>
          <a:off x="2680261" y="149"/>
          <a:ext cx="2026501" cy="1396259"/>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104" t="22495" r="5104" b="22495"/>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D8256D2-4DB9-4165-86E7-33B2556BA8D1}">
      <dsp:nvSpPr>
        <dsp:cNvPr id="0" name=""/>
        <dsp:cNvSpPr/>
      </dsp:nvSpPr>
      <dsp:spPr>
        <a:xfrm>
          <a:off x="2680261" y="1396408"/>
          <a:ext cx="2026501" cy="75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kern="1200"/>
            <a:t>Lifespan Informatics &amp; Neuroimaging Center (</a:t>
          </a:r>
          <a:r>
            <a:rPr lang="en-US" sz="1300" b="1" kern="1200"/>
            <a:t>LINC</a:t>
          </a:r>
          <a:r>
            <a:rPr lang="en-US" sz="1300" kern="1200"/>
            <a:t>)  ﻿﻿ </a:t>
          </a:r>
        </a:p>
      </dsp:txBody>
      <dsp:txXfrm>
        <a:off x="2680261" y="1396408"/>
        <a:ext cx="2026501" cy="751831"/>
      </dsp:txXfrm>
    </dsp:sp>
    <dsp:sp modelId="{C9A26849-5FD2-48F7-BAC6-45DBBC9BAF5A}">
      <dsp:nvSpPr>
        <dsp:cNvPr id="0" name=""/>
        <dsp:cNvSpPr/>
      </dsp:nvSpPr>
      <dsp:spPr>
        <a:xfrm>
          <a:off x="451024" y="2350891"/>
          <a:ext cx="2026501" cy="1396259"/>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104" t="31663" r="5104" b="31663"/>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5664D28-02B2-45B6-8FCB-D2A084642FED}">
      <dsp:nvSpPr>
        <dsp:cNvPr id="0" name=""/>
        <dsp:cNvSpPr/>
      </dsp:nvSpPr>
      <dsp:spPr>
        <a:xfrm>
          <a:off x="451024" y="3747150"/>
          <a:ext cx="2026501" cy="75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kern="1200" dirty="0"/>
            <a:t>Machine Learning for Biomedical Data Analysis (</a:t>
          </a:r>
          <a:r>
            <a:rPr lang="en-US" sz="1300" b="1" kern="1200" dirty="0"/>
            <a:t>MLBD</a:t>
          </a:r>
          <a:r>
            <a:rPr lang="en-US" sz="1300" kern="1200" dirty="0"/>
            <a:t>)  ﻿﻿ </a:t>
          </a:r>
        </a:p>
      </dsp:txBody>
      <dsp:txXfrm>
        <a:off x="451024" y="3747150"/>
        <a:ext cx="2026501" cy="751831"/>
      </dsp:txXfrm>
    </dsp:sp>
    <dsp:sp modelId="{0118061A-8BEA-4831-B164-FFDB0B7D0E38}">
      <dsp:nvSpPr>
        <dsp:cNvPr id="0" name=""/>
        <dsp:cNvSpPr/>
      </dsp:nvSpPr>
      <dsp:spPr>
        <a:xfrm>
          <a:off x="2680261" y="2350891"/>
          <a:ext cx="2026501" cy="1396259"/>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104" t="31335" r="5104" b="31335"/>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003FAE4-D452-40EC-9AAD-4267604C0FC9}">
      <dsp:nvSpPr>
        <dsp:cNvPr id="0" name=""/>
        <dsp:cNvSpPr/>
      </dsp:nvSpPr>
      <dsp:spPr>
        <a:xfrm>
          <a:off x="2680261" y="3747150"/>
          <a:ext cx="2026501" cy="751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kern="1200" dirty="0"/>
            <a:t>Penn Statistics in Imaging and Visualization Endeavor (</a:t>
          </a:r>
          <a:r>
            <a:rPr lang="en-US" sz="1300" b="1" kern="1200" dirty="0" err="1"/>
            <a:t>PennSIVE</a:t>
          </a:r>
          <a:r>
            <a:rPr lang="en-US" sz="1300" kern="1200" dirty="0"/>
            <a:t>)</a:t>
          </a:r>
        </a:p>
      </dsp:txBody>
      <dsp:txXfrm>
        <a:off x="2680261" y="3747150"/>
        <a:ext cx="2026501" cy="75183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099A3-A700-2140-8AAC-4C63252ED687}" type="datetimeFigureOut">
              <a:rPr lang="en-US" smtClean="0"/>
              <a:t>5/28/24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76BBB-DC5F-A546-9919-7A6F74D26540}" type="slidenum">
              <a:rPr lang="en-US" smtClean="0"/>
              <a:t>‹#›</a:t>
            </a:fld>
            <a:endParaRPr lang="en-US"/>
          </a:p>
        </p:txBody>
      </p:sp>
    </p:spTree>
    <p:extLst>
      <p:ext uri="{BB962C8B-B14F-4D97-AF65-F5344CB8AC3E}">
        <p14:creationId xmlns:p14="http://schemas.microsoft.com/office/powerpoint/2010/main" val="287640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t>As we already mentioned, the harmonization pipeline is integrated into the ‘NiChart’ project. Let’s now look deeper into the project itself. </a:t>
            </a:r>
          </a:p>
        </p:txBody>
      </p:sp>
      <p:sp>
        <p:nvSpPr>
          <p:cNvPr id="4" name="Slide Number Placeholder 3"/>
          <p:cNvSpPr>
            <a:spLocks noGrp="1"/>
          </p:cNvSpPr>
          <p:nvPr>
            <p:ph type="sldNum" sz="quarter" idx="5"/>
          </p:nvPr>
        </p:nvSpPr>
        <p:spPr/>
        <p:txBody>
          <a:bodyPr/>
          <a:lstStyle/>
          <a:p>
            <a:fld id="{62176BBB-DC5F-A546-9919-7A6F74D26540}" type="slidenum">
              <a:rPr lang="en-US" smtClean="0"/>
              <a:t>1</a:t>
            </a:fld>
            <a:endParaRPr lang="en-US"/>
          </a:p>
        </p:txBody>
      </p:sp>
    </p:spTree>
    <p:extLst>
      <p:ext uri="{BB962C8B-B14F-4D97-AF65-F5344CB8AC3E}">
        <p14:creationId xmlns:p14="http://schemas.microsoft.com/office/powerpoint/2010/main" val="252539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t>Additionally, we offer visualization tools to aid in data analysis. These include a locally installable </a:t>
            </a:r>
            <a:r>
              <a:rPr lang="en-US" sz="1200" baseline="0" dirty="0" err="1"/>
              <a:t>PyQT</a:t>
            </a:r>
            <a:r>
              <a:rPr lang="en-US" sz="1200" baseline="0" dirty="0"/>
              <a:t>-based tool and a JavaScript-based web application tool, running on AWS. These tools are designed to provide intuitive and interactive visualizations of complex neuroimaging data.</a:t>
            </a:r>
          </a:p>
        </p:txBody>
      </p:sp>
      <p:sp>
        <p:nvSpPr>
          <p:cNvPr id="4" name="Slide Number Placeholder 3"/>
          <p:cNvSpPr>
            <a:spLocks noGrp="1"/>
          </p:cNvSpPr>
          <p:nvPr>
            <p:ph type="sldNum" sz="quarter" idx="5"/>
          </p:nvPr>
        </p:nvSpPr>
        <p:spPr/>
        <p:txBody>
          <a:bodyPr/>
          <a:lstStyle/>
          <a:p>
            <a:fld id="{3B891DE8-A21C-D149-BF09-AB0F7B76DE4C}" type="slidenum">
              <a:rPr lang="en-US" smtClean="0"/>
              <a:t>10</a:t>
            </a:fld>
            <a:endParaRPr lang="en-US"/>
          </a:p>
        </p:txBody>
      </p:sp>
    </p:spTree>
    <p:extLst>
      <p:ext uri="{BB962C8B-B14F-4D97-AF65-F5344CB8AC3E}">
        <p14:creationId xmlns:p14="http://schemas.microsoft.com/office/powerpoint/2010/main" val="336391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look at a demo of the NiChart Cloud application on AWS and its capabilities.</a:t>
            </a:r>
          </a:p>
        </p:txBody>
      </p:sp>
      <p:sp>
        <p:nvSpPr>
          <p:cNvPr id="4" name="Slide Number Placeholder 3"/>
          <p:cNvSpPr>
            <a:spLocks noGrp="1"/>
          </p:cNvSpPr>
          <p:nvPr>
            <p:ph type="sldNum" sz="quarter" idx="5"/>
          </p:nvPr>
        </p:nvSpPr>
        <p:spPr/>
        <p:txBody>
          <a:bodyPr/>
          <a:lstStyle/>
          <a:p>
            <a:fld id="{3B891DE8-A21C-D149-BF09-AB0F7B76DE4C}" type="slidenum">
              <a:rPr lang="en-US" smtClean="0"/>
              <a:t>11</a:t>
            </a:fld>
            <a:endParaRPr lang="en-US"/>
          </a:p>
        </p:txBody>
      </p:sp>
    </p:spTree>
    <p:extLst>
      <p:ext uri="{BB962C8B-B14F-4D97-AF65-F5344CB8AC3E}">
        <p14:creationId xmlns:p14="http://schemas.microsoft.com/office/powerpoint/2010/main" val="2537128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is supported by several labs and contributors, including AIBIL, LINC, MLBD, and </a:t>
            </a:r>
            <a:r>
              <a:rPr lang="en-US" dirty="0" err="1"/>
              <a:t>PennSIVE</a:t>
            </a:r>
            <a:r>
              <a:rPr lang="en-US" dirty="0"/>
              <a:t>. </a:t>
            </a:r>
          </a:p>
        </p:txBody>
      </p:sp>
      <p:sp>
        <p:nvSpPr>
          <p:cNvPr id="4" name="Slide Number Placeholder 3"/>
          <p:cNvSpPr>
            <a:spLocks noGrp="1"/>
          </p:cNvSpPr>
          <p:nvPr>
            <p:ph type="sldNum" sz="quarter" idx="5"/>
          </p:nvPr>
        </p:nvSpPr>
        <p:spPr/>
        <p:txBody>
          <a:bodyPr/>
          <a:lstStyle/>
          <a:p>
            <a:fld id="{3B891DE8-A21C-D149-BF09-AB0F7B76DE4C}" type="slidenum">
              <a:rPr lang="en-US" smtClean="0"/>
              <a:t>12</a:t>
            </a:fld>
            <a:endParaRPr lang="en-US"/>
          </a:p>
        </p:txBody>
      </p:sp>
    </p:spTree>
    <p:extLst>
      <p:ext uri="{BB962C8B-B14F-4D97-AF65-F5344CB8AC3E}">
        <p14:creationId xmlns:p14="http://schemas.microsoft.com/office/powerpoint/2010/main" val="3385251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ui-sans-serif"/>
              </a:rPr>
              <a:t>Here is a list of our key publications, which provide detailed insights and validation of the methods and tools integrated into NiChart. These references offer further reading for those interested in the technical and scientific foundations of our work.</a:t>
            </a:r>
            <a:endParaRPr lang="en-US" sz="1200" dirty="0"/>
          </a:p>
        </p:txBody>
      </p:sp>
      <p:sp>
        <p:nvSpPr>
          <p:cNvPr id="4" name="Slide Number Placeholder 3"/>
          <p:cNvSpPr>
            <a:spLocks noGrp="1"/>
          </p:cNvSpPr>
          <p:nvPr>
            <p:ph type="sldNum" sz="quarter" idx="5"/>
          </p:nvPr>
        </p:nvSpPr>
        <p:spPr/>
        <p:txBody>
          <a:bodyPr/>
          <a:lstStyle/>
          <a:p>
            <a:fld id="{62176BBB-DC5F-A546-9919-7A6F74D26540}" type="slidenum">
              <a:rPr lang="en-US" smtClean="0"/>
              <a:t>13</a:t>
            </a:fld>
            <a:endParaRPr lang="en-US"/>
          </a:p>
        </p:txBody>
      </p:sp>
    </p:spTree>
    <p:extLst>
      <p:ext uri="{BB962C8B-B14F-4D97-AF65-F5344CB8AC3E}">
        <p14:creationId xmlns:p14="http://schemas.microsoft.com/office/powerpoint/2010/main" val="2526475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ui-sans-serif"/>
              </a:rPr>
              <a:t>Thank you for your attention. I look forward to any questions you may have.</a:t>
            </a:r>
            <a:endParaRPr lang="en-US" dirty="0"/>
          </a:p>
        </p:txBody>
      </p:sp>
      <p:sp>
        <p:nvSpPr>
          <p:cNvPr id="4" name="Slide Number Placeholder 3"/>
          <p:cNvSpPr>
            <a:spLocks noGrp="1"/>
          </p:cNvSpPr>
          <p:nvPr>
            <p:ph type="sldNum" sz="quarter" idx="5"/>
          </p:nvPr>
        </p:nvSpPr>
        <p:spPr/>
        <p:txBody>
          <a:bodyPr/>
          <a:lstStyle/>
          <a:p>
            <a:fld id="{3B891DE8-A21C-D149-BF09-AB0F7B76DE4C}" type="slidenum">
              <a:rPr lang="en-US" smtClean="0"/>
              <a:t>14</a:t>
            </a:fld>
            <a:endParaRPr lang="en-US"/>
          </a:p>
        </p:txBody>
      </p:sp>
    </p:spTree>
    <p:extLst>
      <p:ext uri="{BB962C8B-B14F-4D97-AF65-F5344CB8AC3E}">
        <p14:creationId xmlns:p14="http://schemas.microsoft.com/office/powerpoint/2010/main" val="2802314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begin by discussing the motivation behind this project. With the increasing volume of neuroimaging data, there is a corresponding rise in the development of computational tools designed to facilitate research and clinical analysis across various domains. Our objective is to streamline and improve these tools, enhancing their usability and efficiency.</a:t>
            </a:r>
          </a:p>
        </p:txBody>
      </p:sp>
      <p:sp>
        <p:nvSpPr>
          <p:cNvPr id="4" name="Slide Number Placeholder 3"/>
          <p:cNvSpPr>
            <a:spLocks noGrp="1"/>
          </p:cNvSpPr>
          <p:nvPr>
            <p:ph type="sldNum" sz="quarter" idx="5"/>
          </p:nvPr>
        </p:nvSpPr>
        <p:spPr/>
        <p:txBody>
          <a:bodyPr/>
          <a:lstStyle/>
          <a:p>
            <a:fld id="{3B891DE8-A21C-D149-BF09-AB0F7B76DE4C}" type="slidenum">
              <a:rPr lang="en-US" smtClean="0"/>
              <a:t>2</a:t>
            </a:fld>
            <a:endParaRPr lang="en-US"/>
          </a:p>
        </p:txBody>
      </p:sp>
    </p:spTree>
    <p:extLst>
      <p:ext uri="{BB962C8B-B14F-4D97-AF65-F5344CB8AC3E}">
        <p14:creationId xmlns:p14="http://schemas.microsoft.com/office/powerpoint/2010/main" val="118163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growing volume of data and tools in neuroimaging presents significant challenges for researchers and clinicians. These challenges include the demand for greater computational resources, efficient data management, technical support, and ensuring validation and reproducibility of results. Moreover, new software tools often come with steep learning curves, high specialization, and require careful integration. NiChart addresses these challenges by providing a collaborative approach that integrates user-friendly tools with on-demand computation and automation.</a:t>
            </a:r>
          </a:p>
        </p:txBody>
      </p:sp>
      <p:sp>
        <p:nvSpPr>
          <p:cNvPr id="4" name="Slide Number Placeholder 3"/>
          <p:cNvSpPr>
            <a:spLocks noGrp="1"/>
          </p:cNvSpPr>
          <p:nvPr>
            <p:ph type="sldNum" sz="quarter" idx="5"/>
          </p:nvPr>
        </p:nvSpPr>
        <p:spPr/>
        <p:txBody>
          <a:bodyPr/>
          <a:lstStyle/>
          <a:p>
            <a:fld id="{3B891DE8-A21C-D149-BF09-AB0F7B76DE4C}" type="slidenum">
              <a:rPr lang="en-US" smtClean="0"/>
              <a:t>3</a:t>
            </a:fld>
            <a:endParaRPr lang="en-US"/>
          </a:p>
        </p:txBody>
      </p:sp>
    </p:spTree>
    <p:extLst>
      <p:ext uri="{BB962C8B-B14F-4D97-AF65-F5344CB8AC3E}">
        <p14:creationId xmlns:p14="http://schemas.microsoft.com/office/powerpoint/2010/main" val="2920060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NiChart? </a:t>
            </a:r>
          </a:p>
          <a:p>
            <a:endParaRPr lang="en-US" dirty="0"/>
          </a:p>
          <a:p>
            <a:r>
              <a:rPr lang="en-US" dirty="0"/>
              <a:t>NiChart is an ecosystem of software components enabling constructive integration, statistical harmonization, and ML centric data analysis.</a:t>
            </a:r>
          </a:p>
        </p:txBody>
      </p:sp>
      <p:sp>
        <p:nvSpPr>
          <p:cNvPr id="4" name="Slide Number Placeholder 3"/>
          <p:cNvSpPr>
            <a:spLocks noGrp="1"/>
          </p:cNvSpPr>
          <p:nvPr>
            <p:ph type="sldNum" sz="quarter" idx="5"/>
          </p:nvPr>
        </p:nvSpPr>
        <p:spPr/>
        <p:txBody>
          <a:bodyPr/>
          <a:lstStyle/>
          <a:p>
            <a:fld id="{3B891DE8-A21C-D149-BF09-AB0F7B76DE4C}" type="slidenum">
              <a:rPr lang="en-US" smtClean="0"/>
              <a:t>4</a:t>
            </a:fld>
            <a:endParaRPr lang="en-US"/>
          </a:p>
        </p:txBody>
      </p:sp>
    </p:spTree>
    <p:extLst>
      <p:ext uri="{BB962C8B-B14F-4D97-AF65-F5344CB8AC3E}">
        <p14:creationId xmlns:p14="http://schemas.microsoft.com/office/powerpoint/2010/main" val="3524084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software components of NiChart are Image Processing, Data Harmonization, and Machine Learning.</a:t>
            </a:r>
          </a:p>
          <a:p>
            <a:endParaRPr lang="en-US" dirty="0"/>
          </a:p>
          <a:p>
            <a:r>
              <a:rPr lang="en-US" dirty="0"/>
              <a:t>First, in the Image processing step, we have software tools that perform </a:t>
            </a:r>
          </a:p>
          <a:p>
            <a:r>
              <a:rPr lang="en-US" dirty="0"/>
              <a:t>	fast segmentation of sMRI Anatomy and Abnormality, </a:t>
            </a:r>
          </a:p>
          <a:p>
            <a:r>
              <a:rPr lang="en-US" dirty="0"/>
              <a:t>	multi resolution structural covariance pattern extraction, </a:t>
            </a:r>
          </a:p>
          <a:p>
            <a:r>
              <a:rPr lang="en-US" dirty="0"/>
              <a:t>	and end-to-end processing pipelines for fMRI and DTI analysis.</a:t>
            </a:r>
          </a:p>
          <a:p>
            <a:endParaRPr lang="en-US" dirty="0"/>
          </a:p>
          <a:p>
            <a:r>
              <a:rPr lang="en-US" dirty="0"/>
              <a:t>The processed images may then be harmonized as previously demonstrated to estimate and remove scanner-related batch effects in imaging variables as part of the Harmonization step.</a:t>
            </a:r>
          </a:p>
          <a:p>
            <a:endParaRPr lang="en-US" dirty="0"/>
          </a:p>
          <a:p>
            <a:r>
              <a:rPr lang="en-US" dirty="0"/>
              <a:t>Finally, in the Machine Learning step, we have supervised and semi-supervised tools to predict age and disease and perform disease subtype analysis.</a:t>
            </a:r>
          </a:p>
        </p:txBody>
      </p:sp>
      <p:sp>
        <p:nvSpPr>
          <p:cNvPr id="4" name="Slide Number Placeholder 3"/>
          <p:cNvSpPr>
            <a:spLocks noGrp="1"/>
          </p:cNvSpPr>
          <p:nvPr>
            <p:ph type="sldNum" sz="quarter" idx="5"/>
          </p:nvPr>
        </p:nvSpPr>
        <p:spPr/>
        <p:txBody>
          <a:bodyPr/>
          <a:lstStyle/>
          <a:p>
            <a:fld id="{3B891DE8-A21C-D149-BF09-AB0F7B76DE4C}" type="slidenum">
              <a:rPr lang="en-US" smtClean="0"/>
              <a:t>5</a:t>
            </a:fld>
            <a:endParaRPr lang="en-US"/>
          </a:p>
        </p:txBody>
      </p:sp>
    </p:spTree>
    <p:extLst>
      <p:ext uri="{BB962C8B-B14F-4D97-AF65-F5344CB8AC3E}">
        <p14:creationId xmlns:p14="http://schemas.microsoft.com/office/powerpoint/2010/main" val="165000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Image Processing tools that we have so far developed are:</a:t>
            </a:r>
          </a:p>
          <a:p>
            <a:endParaRPr lang="en-US" dirty="0"/>
          </a:p>
          <a:p>
            <a:pPr>
              <a:spcBef>
                <a:spcPts val="0"/>
              </a:spcBef>
            </a:pPr>
            <a:r>
              <a:rPr lang="en-US" sz="1200" dirty="0">
                <a:solidFill>
                  <a:srgbClr val="1D1D1D"/>
                </a:solidFill>
                <a:latin typeface="Calibri" panose="020F0502020204030204" pitchFamily="34" charset="0"/>
              </a:rPr>
              <a:t>DLICV for performing Intra Cranial Volume extraction, </a:t>
            </a:r>
          </a:p>
          <a:p>
            <a:pPr>
              <a:spcBef>
                <a:spcPts val="0"/>
              </a:spcBef>
            </a:pPr>
            <a:r>
              <a:rPr lang="en-US" sz="1200" dirty="0">
                <a:solidFill>
                  <a:srgbClr val="1D1D1D"/>
                </a:solidFill>
                <a:latin typeface="Calibri" panose="020F0502020204030204" pitchFamily="34" charset="0"/>
              </a:rPr>
              <a:t>DLMUSE for </a:t>
            </a:r>
            <a:r>
              <a:rPr lang="en-US" sz="1200" dirty="0" err="1">
                <a:solidFill>
                  <a:srgbClr val="1D1D1D"/>
                </a:solidFill>
                <a:latin typeface="Calibri" panose="020F0502020204030204" pitchFamily="34" charset="0"/>
              </a:rPr>
              <a:t>MUlti</a:t>
            </a:r>
            <a:r>
              <a:rPr lang="en-US" sz="1200" dirty="0">
                <a:solidFill>
                  <a:srgbClr val="1D1D1D"/>
                </a:solidFill>
                <a:latin typeface="Calibri" panose="020F0502020204030204" pitchFamily="34" charset="0"/>
              </a:rPr>
              <a:t>-atlas region Segmentation, </a:t>
            </a:r>
          </a:p>
          <a:p>
            <a:pPr>
              <a:spcBef>
                <a:spcPts val="0"/>
              </a:spcBef>
            </a:pPr>
            <a:r>
              <a:rPr lang="en-US" sz="1200" dirty="0">
                <a:solidFill>
                  <a:srgbClr val="1D1D1D"/>
                </a:solidFill>
                <a:latin typeface="Calibri" panose="020F0502020204030204" pitchFamily="34" charset="0"/>
              </a:rPr>
              <a:t>and DLWMLS for White Matter Lesion Segmentation. All of these tools utilize fast, Deep Learning methods.</a:t>
            </a:r>
          </a:p>
          <a:p>
            <a:pPr>
              <a:spcBef>
                <a:spcPts val="0"/>
              </a:spcBef>
            </a:pPr>
            <a:endParaRPr lang="en-US" sz="1200" dirty="0">
              <a:solidFill>
                <a:srgbClr val="1D1D1D"/>
              </a:solidFill>
              <a:latin typeface="Calibri" panose="020F0502020204030204" pitchFamily="34" charset="0"/>
            </a:endParaRPr>
          </a:p>
          <a:p>
            <a:pPr>
              <a:spcBef>
                <a:spcPts val="0"/>
              </a:spcBef>
            </a:pPr>
            <a:r>
              <a:rPr lang="en-US" sz="1200" dirty="0">
                <a:solidFill>
                  <a:srgbClr val="1D1D1D"/>
                </a:solidFill>
                <a:latin typeface="Calibri" panose="020F0502020204030204" pitchFamily="34" charset="0"/>
              </a:rPr>
              <a:t>Additionally, using the sOPNMF tool, you can perform multi-resolution structural covariance pattern extraction.</a:t>
            </a:r>
          </a:p>
          <a:p>
            <a:pPr>
              <a:spcBef>
                <a:spcPts val="0"/>
              </a:spcBef>
            </a:pPr>
            <a:endParaRPr lang="en-US" sz="1200" dirty="0">
              <a:solidFill>
                <a:srgbClr val="1D1D1D"/>
              </a:solidFill>
              <a:latin typeface="Calibri" panose="020F0502020204030204" pitchFamily="34" charset="0"/>
            </a:endParaRPr>
          </a:p>
          <a:p>
            <a:pPr>
              <a:spcBef>
                <a:spcPts val="0"/>
              </a:spcBef>
            </a:pPr>
            <a:r>
              <a:rPr lang="en-US" sz="1200" dirty="0">
                <a:solidFill>
                  <a:srgbClr val="1D1D1D"/>
                </a:solidFill>
                <a:latin typeface="Calibri" panose="020F0502020204030204" pitchFamily="34" charset="0"/>
              </a:rPr>
              <a:t>Finally, under NiChart you can find end-to-end processing pipelines for fMRI and DTI analysis like fMRIPrep, XCP-D, </a:t>
            </a:r>
            <a:r>
              <a:rPr lang="en-US" sz="1200" dirty="0" err="1">
                <a:solidFill>
                  <a:srgbClr val="1D1D1D"/>
                </a:solidFill>
                <a:latin typeface="Calibri" panose="020F0502020204030204" pitchFamily="34" charset="0"/>
              </a:rPr>
              <a:t>DTIPrep</a:t>
            </a:r>
            <a:r>
              <a:rPr lang="en-US" sz="1200" dirty="0">
                <a:solidFill>
                  <a:srgbClr val="1D1D1D"/>
                </a:solidFill>
                <a:latin typeface="Calibri" panose="020F0502020204030204" pitchFamily="34" charset="0"/>
              </a:rPr>
              <a:t> and </a:t>
            </a:r>
            <a:r>
              <a:rPr lang="en-US" sz="1200" dirty="0" err="1">
                <a:solidFill>
                  <a:srgbClr val="1D1D1D"/>
                </a:solidFill>
                <a:latin typeface="Calibri" panose="020F0502020204030204" pitchFamily="34" charset="0"/>
              </a:rPr>
              <a:t>pNet</a:t>
            </a:r>
            <a:r>
              <a:rPr lang="en-US" sz="1200" dirty="0">
                <a:solidFill>
                  <a:srgbClr val="1D1D1D"/>
                </a:solidFill>
                <a:latin typeface="Calibri" panose="020F0502020204030204" pitchFamily="34" charset="0"/>
              </a:rPr>
              <a:t>. These tools enable:</a:t>
            </a:r>
          </a:p>
          <a:p>
            <a:pPr>
              <a:spcBef>
                <a:spcPts val="0"/>
              </a:spcBef>
            </a:pPr>
            <a:endParaRPr lang="en-US" sz="1200" dirty="0">
              <a:solidFill>
                <a:srgbClr val="1D1D1D"/>
              </a:solidFill>
              <a:latin typeface="Calibri" panose="020F0502020204030204" pitchFamily="34" charset="0"/>
            </a:endParaRPr>
          </a:p>
          <a:p>
            <a:pPr>
              <a:spcBef>
                <a:spcPts val="0"/>
              </a:spcBef>
            </a:pPr>
            <a:r>
              <a:rPr lang="en-US" sz="1200" dirty="0">
                <a:solidFill>
                  <a:srgbClr val="1D1D1D"/>
                </a:solidFill>
                <a:latin typeface="Calibri" panose="020F0502020204030204" pitchFamily="34" charset="0"/>
              </a:rPr>
              <a:t>the robust preprocessing of functional MRI data, </a:t>
            </a:r>
          </a:p>
          <a:p>
            <a:pPr>
              <a:spcBef>
                <a:spcPts val="0"/>
              </a:spcBef>
            </a:pPr>
            <a:r>
              <a:rPr lang="en-US" sz="1200" dirty="0">
                <a:solidFill>
                  <a:srgbClr val="1D1D1D"/>
                </a:solidFill>
                <a:latin typeface="Calibri" panose="020F0502020204030204" pitchFamily="34" charset="0"/>
              </a:rPr>
              <a:t>the modular processing of multimodal neuroimages with high-performance denoising and quality assessment, </a:t>
            </a:r>
          </a:p>
          <a:p>
            <a:pPr>
              <a:spcBef>
                <a:spcPts val="0"/>
              </a:spcBef>
            </a:pPr>
            <a:r>
              <a:rPr lang="en-US" sz="1200" dirty="0">
                <a:solidFill>
                  <a:srgbClr val="1D1D1D"/>
                </a:solidFill>
                <a:latin typeface="Calibri" panose="020F0502020204030204" pitchFamily="34" charset="0"/>
              </a:rPr>
              <a:t>the comprehensive preprocessing of diffusion MRI datasets ensuring data integrity and quality, </a:t>
            </a:r>
          </a:p>
          <a:p>
            <a:pPr>
              <a:spcBef>
                <a:spcPts val="0"/>
              </a:spcBef>
            </a:pPr>
            <a:r>
              <a:rPr lang="en-US" sz="1200" dirty="0">
                <a:solidFill>
                  <a:srgbClr val="1D1D1D"/>
                </a:solidFill>
                <a:latin typeface="Calibri" panose="020F0502020204030204" pitchFamily="34" charset="0"/>
              </a:rPr>
              <a:t>and personalized functional network computation and visualization.</a:t>
            </a:r>
          </a:p>
          <a:p>
            <a:pPr>
              <a:spcBef>
                <a:spcPts val="0"/>
              </a:spcBef>
            </a:pPr>
            <a:endParaRPr lang="en-US" sz="1200" dirty="0">
              <a:solidFill>
                <a:srgbClr val="1D1D1D"/>
              </a:solidFill>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3B891DE8-A21C-D149-BF09-AB0F7B76DE4C}" type="slidenum">
              <a:rPr lang="en-US" smtClean="0"/>
              <a:t>6</a:t>
            </a:fld>
            <a:endParaRPr lang="en-US"/>
          </a:p>
        </p:txBody>
      </p:sp>
    </p:spTree>
    <p:extLst>
      <p:ext uri="{BB962C8B-B14F-4D97-AF65-F5344CB8AC3E}">
        <p14:creationId xmlns:p14="http://schemas.microsoft.com/office/powerpoint/2010/main" val="3422512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ui-sans-serif"/>
              </a:rPr>
              <a:t>Next, our machine learning component includes both supervised and semi-supervised models. </a:t>
            </a:r>
          </a:p>
          <a:p>
            <a:pPr algn="l"/>
            <a:endParaRPr lang="en-US" b="0" i="0" dirty="0">
              <a:solidFill>
                <a:srgbClr val="ECECEC"/>
              </a:solidFill>
              <a:effectLst/>
              <a:latin typeface="ui-sans-serif"/>
            </a:endParaRPr>
          </a:p>
          <a:p>
            <a:pPr algn="l"/>
            <a:r>
              <a:rPr lang="en-US" b="0" i="0" dirty="0">
                <a:solidFill>
                  <a:srgbClr val="ECECEC"/>
                </a:solidFill>
                <a:effectLst/>
                <a:latin typeface="ui-sans-serif"/>
              </a:rPr>
              <a:t>For example, SPARE-AD, SPARE-BA, and SPARE-CVM are supervised models used for predicting brain age and diseases. SPARE-AD focuses on detecting Alzheimer's disease-like patterns of brain atrophy with high accuracy, while SPARE-BA identifies advanced brain aging patterns and their association with risk factors like smoking and medication use. SPARE-CVM assesses cardiovascular and metabolic risks, offering detailed insights into how these factors impact brain structure and function.</a:t>
            </a:r>
          </a:p>
          <a:p>
            <a:pPr algn="l"/>
            <a:endParaRPr lang="en-US" b="0" i="0" dirty="0">
              <a:solidFill>
                <a:srgbClr val="ECECEC"/>
              </a:solidFill>
              <a:effectLst/>
              <a:latin typeface="ui-sans-serif"/>
            </a:endParaRPr>
          </a:p>
          <a:p>
            <a:pPr algn="l"/>
            <a:r>
              <a:rPr lang="en-US" b="0" i="0" dirty="0">
                <a:solidFill>
                  <a:srgbClr val="ECECEC"/>
                </a:solidFill>
                <a:effectLst/>
                <a:latin typeface="ui-sans-serif"/>
              </a:rPr>
              <a:t>Our semi-supervised models include </a:t>
            </a:r>
            <a:r>
              <a:rPr lang="en-US" b="0" i="0" dirty="0" err="1">
                <a:solidFill>
                  <a:srgbClr val="ECECEC"/>
                </a:solidFill>
                <a:effectLst/>
                <a:latin typeface="ui-sans-serif"/>
              </a:rPr>
              <a:t>SmileGAN</a:t>
            </a:r>
            <a:r>
              <a:rPr lang="en-US" b="0" i="0" dirty="0">
                <a:solidFill>
                  <a:srgbClr val="ECECEC"/>
                </a:solidFill>
                <a:effectLst/>
                <a:latin typeface="ui-sans-serif"/>
              </a:rPr>
              <a:t>, SurrealGAN, and Gene-SGAN, which are designed for disease subtype analysis. </a:t>
            </a:r>
            <a:r>
              <a:rPr lang="en-US" b="0" i="0" dirty="0" err="1">
                <a:solidFill>
                  <a:srgbClr val="ECECEC"/>
                </a:solidFill>
                <a:effectLst/>
                <a:latin typeface="ui-sans-serif"/>
              </a:rPr>
              <a:t>SmileGAN</a:t>
            </a:r>
            <a:r>
              <a:rPr lang="en-US" b="0" i="0" dirty="0">
                <a:solidFill>
                  <a:srgbClr val="ECECEC"/>
                </a:solidFill>
                <a:effectLst/>
                <a:latin typeface="ui-sans-serif"/>
              </a:rPr>
              <a:t> identifies disease-related heterogeneity by focusing on variations among patients, avoiding those in the control group. SurrealGAN models disease as a continuous process, learning transformation directions to capture specific imaging patterns and severities, providing a nuanced representation of disease progression. Gene-SGAN integrates brain phenotypic and genetic data to disentangle disease heterogeneity and identify subtypes with associated genetic signatures.</a:t>
            </a:r>
          </a:p>
          <a:p>
            <a:endParaRPr lang="en-US" dirty="0"/>
          </a:p>
          <a:p>
            <a:r>
              <a:rPr lang="en-US" dirty="0"/>
              <a:t>Additionally, DLSPARE is a deep learning model for extracting biomarkers from raw images, aiding in the analysis and interpretation of complex neuroimaging data. </a:t>
            </a:r>
          </a:p>
          <a:p>
            <a:endParaRPr lang="en-US" dirty="0"/>
          </a:p>
          <a:p>
            <a:r>
              <a:rPr lang="en-US" dirty="0"/>
              <a:t>These models collectively enhance our ability to understand, predict, and manage neurological conditions through sophisticated machine learning techniques.</a:t>
            </a:r>
          </a:p>
        </p:txBody>
      </p:sp>
      <p:sp>
        <p:nvSpPr>
          <p:cNvPr id="4" name="Slide Number Placeholder 3"/>
          <p:cNvSpPr>
            <a:spLocks noGrp="1"/>
          </p:cNvSpPr>
          <p:nvPr>
            <p:ph type="sldNum" sz="quarter" idx="5"/>
          </p:nvPr>
        </p:nvSpPr>
        <p:spPr/>
        <p:txBody>
          <a:bodyPr/>
          <a:lstStyle/>
          <a:p>
            <a:fld id="{3B891DE8-A21C-D149-BF09-AB0F7B76DE4C}" type="slidenum">
              <a:rPr lang="en-US" smtClean="0"/>
              <a:t>7</a:t>
            </a:fld>
            <a:endParaRPr lang="en-US"/>
          </a:p>
        </p:txBody>
      </p:sp>
    </p:spTree>
    <p:extLst>
      <p:ext uri="{BB962C8B-B14F-4D97-AF65-F5344CB8AC3E}">
        <p14:creationId xmlns:p14="http://schemas.microsoft.com/office/powerpoint/2010/main" val="227199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illustrates the NiChart framework architecture from both the user and developer perspectives. Users, including clinicians and researchers, input raw MRI images and clinical data into the NiChart workflows. The workflows, either locally or on the cloud, process and harmonize the data, applying machine learning models to derive individualized biomarkers. The results are then consolidated into an analysis-ready data table, which can be visualized through desktop or cloud-based tools. </a:t>
            </a:r>
          </a:p>
          <a:p>
            <a:endParaRPr lang="en-US" dirty="0"/>
          </a:p>
          <a:p>
            <a:r>
              <a:rPr lang="en-US" b="0" i="0" dirty="0">
                <a:solidFill>
                  <a:srgbClr val="ECECEC"/>
                </a:solidFill>
                <a:effectLst/>
                <a:latin typeface="ui-sans-serif"/>
              </a:rPr>
              <a:t>On the developer side, the NiChart Engine includes essential modules for image processing, data consolidation, and machine learning. Developers continuously refine these components to ensure seamless integration and optimal performance. The framework supports deployment via Docker and Singularity containers and is accessible on AWS and GitHub.</a:t>
            </a:r>
            <a:endParaRPr lang="en-US" dirty="0"/>
          </a:p>
        </p:txBody>
      </p:sp>
      <p:sp>
        <p:nvSpPr>
          <p:cNvPr id="4" name="Slide Number Placeholder 3"/>
          <p:cNvSpPr>
            <a:spLocks noGrp="1"/>
          </p:cNvSpPr>
          <p:nvPr>
            <p:ph type="sldNum" sz="quarter" idx="5"/>
          </p:nvPr>
        </p:nvSpPr>
        <p:spPr/>
        <p:txBody>
          <a:bodyPr/>
          <a:lstStyle/>
          <a:p>
            <a:fld id="{3B891DE8-A21C-D149-BF09-AB0F7B76DE4C}" type="slidenum">
              <a:rPr lang="en-US" smtClean="0"/>
              <a:t>8</a:t>
            </a:fld>
            <a:endParaRPr lang="en-US"/>
          </a:p>
        </p:txBody>
      </p:sp>
    </p:spTree>
    <p:extLst>
      <p:ext uri="{BB962C8B-B14F-4D97-AF65-F5344CB8AC3E}">
        <p14:creationId xmlns:p14="http://schemas.microsoft.com/office/powerpoint/2010/main" val="2510095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latin typeface="ui-sans-serif"/>
              </a:rPr>
              <a:t>The NiChart framework is designed to be modular, scalable, and collaborative. It supports deployment through Docker and Singularity containers and is accessible via AWS as a cloud application. Our project is fully open-source, with packages available on GitHub, containers on Dockerhub, and a free-to-use cloud application for testing, running, and utilizing implemented pipelines. We encourage community contributions and have published detailed guides on conforming your models and pipelines to the NiChart standard. If you are interested in contributing to NiChart, please get in touch with us. We are eager to collaborate and integrate new tools and models that can enhance our framework.</a:t>
            </a:r>
            <a:endParaRPr lang="en-US" sz="1200" baseline="0" dirty="0"/>
          </a:p>
        </p:txBody>
      </p:sp>
      <p:sp>
        <p:nvSpPr>
          <p:cNvPr id="4" name="Slide Number Placeholder 3"/>
          <p:cNvSpPr>
            <a:spLocks noGrp="1"/>
          </p:cNvSpPr>
          <p:nvPr>
            <p:ph type="sldNum" sz="quarter" idx="5"/>
          </p:nvPr>
        </p:nvSpPr>
        <p:spPr/>
        <p:txBody>
          <a:bodyPr/>
          <a:lstStyle/>
          <a:p>
            <a:fld id="{3B891DE8-A21C-D149-BF09-AB0F7B76DE4C}" type="slidenum">
              <a:rPr lang="en-US" smtClean="0"/>
              <a:t>9</a:t>
            </a:fld>
            <a:endParaRPr lang="en-US"/>
          </a:p>
        </p:txBody>
      </p:sp>
    </p:spTree>
    <p:extLst>
      <p:ext uri="{BB962C8B-B14F-4D97-AF65-F5344CB8AC3E}">
        <p14:creationId xmlns:p14="http://schemas.microsoft.com/office/powerpoint/2010/main" val="303996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70EF3-4BCF-6487-9A05-6DA8E85FBA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B4459-D1D9-C382-1FFE-967A3FCC1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037AFA-98F7-E042-EA8F-61A19813569D}"/>
              </a:ext>
            </a:extLst>
          </p:cNvPr>
          <p:cNvSpPr>
            <a:spLocks noGrp="1"/>
          </p:cNvSpPr>
          <p:nvPr>
            <p:ph type="dt" sz="half" idx="10"/>
          </p:nvPr>
        </p:nvSpPr>
        <p:spPr/>
        <p:txBody>
          <a:bodyPr/>
          <a:lstStyle/>
          <a:p>
            <a:fld id="{03DB8C7A-97E5-8449-A098-582F9DF3F2C2}" type="datetimeFigureOut">
              <a:rPr lang="en-US" smtClean="0"/>
              <a:t>5/28/24</a:t>
            </a:fld>
            <a:endParaRPr lang="en-US"/>
          </a:p>
        </p:txBody>
      </p:sp>
      <p:sp>
        <p:nvSpPr>
          <p:cNvPr id="5" name="Footer Placeholder 4">
            <a:extLst>
              <a:ext uri="{FF2B5EF4-FFF2-40B4-BE49-F238E27FC236}">
                <a16:creationId xmlns:a16="http://schemas.microsoft.com/office/drawing/2014/main" id="{51603B48-6AD7-3080-76A8-6670EA3914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CEB6A8-C734-BB84-485F-191DC66FDE0A}"/>
              </a:ext>
            </a:extLst>
          </p:cNvPr>
          <p:cNvSpPr>
            <a:spLocks noGrp="1"/>
          </p:cNvSpPr>
          <p:nvPr>
            <p:ph type="sldNum" sz="quarter" idx="12"/>
          </p:nvPr>
        </p:nvSpPr>
        <p:spPr/>
        <p:txBody>
          <a:bodyPr/>
          <a:lstStyle/>
          <a:p>
            <a:fld id="{FF014B33-8318-B54C-8037-21CEEE622DE1}" type="slidenum">
              <a:rPr lang="en-US" smtClean="0"/>
              <a:t>‹#›</a:t>
            </a:fld>
            <a:endParaRPr lang="en-US"/>
          </a:p>
        </p:txBody>
      </p:sp>
    </p:spTree>
    <p:extLst>
      <p:ext uri="{BB962C8B-B14F-4D97-AF65-F5344CB8AC3E}">
        <p14:creationId xmlns:p14="http://schemas.microsoft.com/office/powerpoint/2010/main" val="1509692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639E-1112-BA0D-6B08-7484C393EB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F64628-97C6-82F9-09AA-2369BFD36A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FF31C-F982-B0A7-7AFE-138AACF8F201}"/>
              </a:ext>
            </a:extLst>
          </p:cNvPr>
          <p:cNvSpPr>
            <a:spLocks noGrp="1"/>
          </p:cNvSpPr>
          <p:nvPr>
            <p:ph type="dt" sz="half" idx="10"/>
          </p:nvPr>
        </p:nvSpPr>
        <p:spPr/>
        <p:txBody>
          <a:bodyPr/>
          <a:lstStyle/>
          <a:p>
            <a:fld id="{03DB8C7A-97E5-8449-A098-582F9DF3F2C2}" type="datetimeFigureOut">
              <a:rPr lang="en-US" smtClean="0"/>
              <a:t>5/28/24</a:t>
            </a:fld>
            <a:endParaRPr lang="en-US"/>
          </a:p>
        </p:txBody>
      </p:sp>
      <p:sp>
        <p:nvSpPr>
          <p:cNvPr id="5" name="Footer Placeholder 4">
            <a:extLst>
              <a:ext uri="{FF2B5EF4-FFF2-40B4-BE49-F238E27FC236}">
                <a16:creationId xmlns:a16="http://schemas.microsoft.com/office/drawing/2014/main" id="{55D503CC-968D-CFCE-CE51-4CA05B0A0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AEEB39-5D01-3CE1-093C-C435275BF979}"/>
              </a:ext>
            </a:extLst>
          </p:cNvPr>
          <p:cNvSpPr>
            <a:spLocks noGrp="1"/>
          </p:cNvSpPr>
          <p:nvPr>
            <p:ph type="sldNum" sz="quarter" idx="12"/>
          </p:nvPr>
        </p:nvSpPr>
        <p:spPr/>
        <p:txBody>
          <a:bodyPr/>
          <a:lstStyle/>
          <a:p>
            <a:fld id="{FF014B33-8318-B54C-8037-21CEEE622DE1}" type="slidenum">
              <a:rPr lang="en-US" smtClean="0"/>
              <a:t>‹#›</a:t>
            </a:fld>
            <a:endParaRPr lang="en-US"/>
          </a:p>
        </p:txBody>
      </p:sp>
    </p:spTree>
    <p:extLst>
      <p:ext uri="{BB962C8B-B14F-4D97-AF65-F5344CB8AC3E}">
        <p14:creationId xmlns:p14="http://schemas.microsoft.com/office/powerpoint/2010/main" val="1970859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CE41-DA3C-4793-F222-56A93DFEBB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3046FF-4455-489D-B260-118AD7E8E7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A0C38C-779C-B0D6-1E9B-90D29753366D}"/>
              </a:ext>
            </a:extLst>
          </p:cNvPr>
          <p:cNvSpPr>
            <a:spLocks noGrp="1"/>
          </p:cNvSpPr>
          <p:nvPr>
            <p:ph type="dt" sz="half" idx="10"/>
          </p:nvPr>
        </p:nvSpPr>
        <p:spPr/>
        <p:txBody>
          <a:bodyPr/>
          <a:lstStyle/>
          <a:p>
            <a:fld id="{03DB8C7A-97E5-8449-A098-582F9DF3F2C2}" type="datetimeFigureOut">
              <a:rPr lang="en-US" smtClean="0"/>
              <a:t>5/28/24</a:t>
            </a:fld>
            <a:endParaRPr lang="en-US"/>
          </a:p>
        </p:txBody>
      </p:sp>
      <p:sp>
        <p:nvSpPr>
          <p:cNvPr id="5" name="Footer Placeholder 4">
            <a:extLst>
              <a:ext uri="{FF2B5EF4-FFF2-40B4-BE49-F238E27FC236}">
                <a16:creationId xmlns:a16="http://schemas.microsoft.com/office/drawing/2014/main" id="{8CF88FE5-C6D3-A766-5F45-09058F2D4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9A5B0-0BE1-4241-DE89-97478573DDAB}"/>
              </a:ext>
            </a:extLst>
          </p:cNvPr>
          <p:cNvSpPr>
            <a:spLocks noGrp="1"/>
          </p:cNvSpPr>
          <p:nvPr>
            <p:ph type="sldNum" sz="quarter" idx="12"/>
          </p:nvPr>
        </p:nvSpPr>
        <p:spPr/>
        <p:txBody>
          <a:bodyPr/>
          <a:lstStyle/>
          <a:p>
            <a:fld id="{FF014B33-8318-B54C-8037-21CEEE622DE1}" type="slidenum">
              <a:rPr lang="en-US" smtClean="0"/>
              <a:t>‹#›</a:t>
            </a:fld>
            <a:endParaRPr lang="en-US"/>
          </a:p>
        </p:txBody>
      </p:sp>
    </p:spTree>
    <p:extLst>
      <p:ext uri="{BB962C8B-B14F-4D97-AF65-F5344CB8AC3E}">
        <p14:creationId xmlns:p14="http://schemas.microsoft.com/office/powerpoint/2010/main" val="43324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age left">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DB463295-1A22-1A4E-B16D-E08B941A3994}"/>
              </a:ext>
            </a:extLst>
          </p:cNvPr>
          <p:cNvSpPr>
            <a:spLocks noGrp="1"/>
          </p:cNvSpPr>
          <p:nvPr>
            <p:ph type="title" hasCustomPrompt="1"/>
          </p:nvPr>
        </p:nvSpPr>
        <p:spPr>
          <a:xfrm>
            <a:off x="396508" y="365129"/>
            <a:ext cx="11338585" cy="589031"/>
          </a:xfrm>
          <a:prstGeom prst="rect">
            <a:avLst/>
          </a:prstGeom>
        </p:spPr>
        <p:txBody>
          <a:bodyPr/>
          <a:lstStyle>
            <a:lvl1pPr algn="l">
              <a:defRPr sz="2400">
                <a:solidFill>
                  <a:srgbClr val="001F5B"/>
                </a:solidFill>
              </a:defRPr>
            </a:lvl1pPr>
          </a:lstStyle>
          <a:p>
            <a:r>
              <a:rPr lang="en-US" dirty="0"/>
              <a:t>Page Title Goes Here</a:t>
            </a:r>
          </a:p>
        </p:txBody>
      </p:sp>
      <p:sp>
        <p:nvSpPr>
          <p:cNvPr id="6" name="Text Placeholder 9">
            <a:extLst>
              <a:ext uri="{FF2B5EF4-FFF2-40B4-BE49-F238E27FC236}">
                <a16:creationId xmlns:a16="http://schemas.microsoft.com/office/drawing/2014/main" id="{65AB14C9-6611-FE47-8A9E-5EF0870E42E3}"/>
              </a:ext>
            </a:extLst>
          </p:cNvPr>
          <p:cNvSpPr>
            <a:spLocks noGrp="1"/>
          </p:cNvSpPr>
          <p:nvPr>
            <p:ph type="body" sz="quarter" idx="10" hasCustomPrompt="1"/>
          </p:nvPr>
        </p:nvSpPr>
        <p:spPr>
          <a:xfrm>
            <a:off x="396508" y="1072875"/>
            <a:ext cx="11338585" cy="451126"/>
          </a:xfrm>
          <a:prstGeom prst="rect">
            <a:avLst/>
          </a:prstGeom>
        </p:spPr>
        <p:txBody>
          <a:bodyPr/>
          <a:lstStyle>
            <a:lvl1pPr>
              <a:defRPr sz="1500">
                <a:solidFill>
                  <a:schemeClr val="accent1">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Page subtext goes here as needed</a:t>
            </a:r>
          </a:p>
        </p:txBody>
      </p:sp>
      <p:sp>
        <p:nvSpPr>
          <p:cNvPr id="10" name="Picture Placeholder 9">
            <a:extLst>
              <a:ext uri="{FF2B5EF4-FFF2-40B4-BE49-F238E27FC236}">
                <a16:creationId xmlns:a16="http://schemas.microsoft.com/office/drawing/2014/main" id="{A20D5C53-8D78-0342-A606-A9EBDF2D3279}"/>
              </a:ext>
            </a:extLst>
          </p:cNvPr>
          <p:cNvSpPr>
            <a:spLocks noGrp="1"/>
          </p:cNvSpPr>
          <p:nvPr>
            <p:ph type="pic" sz="quarter" idx="11"/>
          </p:nvPr>
        </p:nvSpPr>
        <p:spPr>
          <a:xfrm>
            <a:off x="396508" y="1829347"/>
            <a:ext cx="6034773" cy="3530600"/>
          </a:xfrm>
          <a:prstGeom prst="rect">
            <a:avLst/>
          </a:prstGeom>
        </p:spPr>
        <p:txBody>
          <a:bodyPr/>
          <a:lstStyle>
            <a:lvl1pPr algn="ctr">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D750A2F5-BB20-8C43-B93E-36A7639EC385}"/>
              </a:ext>
            </a:extLst>
          </p:cNvPr>
          <p:cNvSpPr>
            <a:spLocks noGrp="1"/>
          </p:cNvSpPr>
          <p:nvPr>
            <p:ph type="body" sz="quarter" idx="12" hasCustomPrompt="1"/>
          </p:nvPr>
        </p:nvSpPr>
        <p:spPr>
          <a:xfrm>
            <a:off x="396508" y="5628290"/>
            <a:ext cx="6034772" cy="365125"/>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500"/>
            </a:lvl1pPr>
          </a:lstStyle>
          <a:p>
            <a:pPr lvl="0"/>
            <a:r>
              <a:rPr lang="en-US" dirty="0"/>
              <a:t>Image caption/description goes here as needed</a:t>
            </a:r>
          </a:p>
          <a:p>
            <a:pPr lvl="0"/>
            <a:endParaRPr lang="en-US" dirty="0"/>
          </a:p>
        </p:txBody>
      </p:sp>
      <p:pic>
        <p:nvPicPr>
          <p:cNvPr id="9" name="Picture 8">
            <a:extLst>
              <a:ext uri="{FF2B5EF4-FFF2-40B4-BE49-F238E27FC236}">
                <a16:creationId xmlns:a16="http://schemas.microsoft.com/office/drawing/2014/main" id="{DF42E4D4-A4FD-C648-A6EC-61C6348B74AC}"/>
              </a:ext>
            </a:extLst>
          </p:cNvPr>
          <p:cNvPicPr>
            <a:picLocks noChangeAspect="1"/>
          </p:cNvPicPr>
          <p:nvPr/>
        </p:nvPicPr>
        <p:blipFill>
          <a:blip r:embed="rId2"/>
          <a:stretch>
            <a:fillRect/>
          </a:stretch>
        </p:blipFill>
        <p:spPr>
          <a:xfrm>
            <a:off x="11026304" y="5680702"/>
            <a:ext cx="707020" cy="823402"/>
          </a:xfrm>
          <a:prstGeom prst="rect">
            <a:avLst/>
          </a:prstGeom>
        </p:spPr>
      </p:pic>
      <p:sp>
        <p:nvSpPr>
          <p:cNvPr id="7" name="Text Placeholder 2">
            <a:extLst>
              <a:ext uri="{FF2B5EF4-FFF2-40B4-BE49-F238E27FC236}">
                <a16:creationId xmlns:a16="http://schemas.microsoft.com/office/drawing/2014/main" id="{FE08025E-EA75-F748-916D-8FE37D3D2FA8}"/>
              </a:ext>
            </a:extLst>
          </p:cNvPr>
          <p:cNvSpPr>
            <a:spLocks noGrp="1"/>
          </p:cNvSpPr>
          <p:nvPr>
            <p:ph type="body" sz="quarter" idx="13" hasCustomPrompt="1"/>
          </p:nvPr>
        </p:nvSpPr>
        <p:spPr>
          <a:xfrm>
            <a:off x="6749423" y="1815550"/>
            <a:ext cx="4983901" cy="3530600"/>
          </a:xfrm>
          <a:prstGeom prst="rect">
            <a:avLst/>
          </a:prstGeom>
        </p:spPr>
        <p:txBody>
          <a:bodyPr/>
          <a:lstStyle>
            <a:lvl1pPr>
              <a:defRPr sz="1350">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Body copy goes here as needed.</a:t>
            </a:r>
          </a:p>
        </p:txBody>
      </p:sp>
      <p:sp>
        <p:nvSpPr>
          <p:cNvPr id="2" name="Slide Number Placeholder 1">
            <a:extLst>
              <a:ext uri="{FF2B5EF4-FFF2-40B4-BE49-F238E27FC236}">
                <a16:creationId xmlns:a16="http://schemas.microsoft.com/office/drawing/2014/main" id="{4399585C-75E7-6E4B-914B-3BCE1E8F6032}"/>
              </a:ext>
            </a:extLst>
          </p:cNvPr>
          <p:cNvSpPr>
            <a:spLocks noGrp="1"/>
          </p:cNvSpPr>
          <p:nvPr>
            <p:ph type="sldNum" sz="quarter" idx="14"/>
          </p:nvPr>
        </p:nvSpPr>
        <p:spPr/>
        <p:txBody>
          <a:bodyPr/>
          <a:lstStyle/>
          <a:p>
            <a:fld id="{F7C684AA-A8BC-D440-AB11-A57CE33470B0}" type="slidenum">
              <a:rPr lang="en-US" smtClean="0"/>
              <a:pPr/>
              <a:t>‹#›</a:t>
            </a:fld>
            <a:endParaRPr lang="en-US" dirty="0"/>
          </a:p>
        </p:txBody>
      </p:sp>
    </p:spTree>
    <p:extLst>
      <p:ext uri="{BB962C8B-B14F-4D97-AF65-F5344CB8AC3E}">
        <p14:creationId xmlns:p14="http://schemas.microsoft.com/office/powerpoint/2010/main" val="1260764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F4E0A-F7CB-1966-6ED9-E4643F9CCB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837740-39F0-8442-7A53-4562C0A3A5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40FB8-6034-98EB-7E24-9168D1486530}"/>
              </a:ext>
            </a:extLst>
          </p:cNvPr>
          <p:cNvSpPr>
            <a:spLocks noGrp="1"/>
          </p:cNvSpPr>
          <p:nvPr>
            <p:ph type="dt" sz="half" idx="10"/>
          </p:nvPr>
        </p:nvSpPr>
        <p:spPr/>
        <p:txBody>
          <a:bodyPr/>
          <a:lstStyle/>
          <a:p>
            <a:fld id="{03DB8C7A-97E5-8449-A098-582F9DF3F2C2}" type="datetimeFigureOut">
              <a:rPr lang="en-US" smtClean="0"/>
              <a:t>5/28/24</a:t>
            </a:fld>
            <a:endParaRPr lang="en-US"/>
          </a:p>
        </p:txBody>
      </p:sp>
      <p:sp>
        <p:nvSpPr>
          <p:cNvPr id="5" name="Footer Placeholder 4">
            <a:extLst>
              <a:ext uri="{FF2B5EF4-FFF2-40B4-BE49-F238E27FC236}">
                <a16:creationId xmlns:a16="http://schemas.microsoft.com/office/drawing/2014/main" id="{439D4019-43CA-1182-0F7D-B69FDA5464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2CF9E-4152-2BA5-F742-85934F4F0051}"/>
              </a:ext>
            </a:extLst>
          </p:cNvPr>
          <p:cNvSpPr>
            <a:spLocks noGrp="1"/>
          </p:cNvSpPr>
          <p:nvPr>
            <p:ph type="sldNum" sz="quarter" idx="12"/>
          </p:nvPr>
        </p:nvSpPr>
        <p:spPr/>
        <p:txBody>
          <a:bodyPr/>
          <a:lstStyle/>
          <a:p>
            <a:fld id="{FF014B33-8318-B54C-8037-21CEEE622DE1}" type="slidenum">
              <a:rPr lang="en-US" smtClean="0"/>
              <a:t>‹#›</a:t>
            </a:fld>
            <a:endParaRPr lang="en-US"/>
          </a:p>
        </p:txBody>
      </p:sp>
    </p:spTree>
    <p:extLst>
      <p:ext uri="{BB962C8B-B14F-4D97-AF65-F5344CB8AC3E}">
        <p14:creationId xmlns:p14="http://schemas.microsoft.com/office/powerpoint/2010/main" val="2635598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DDD1-B7FD-3E3E-A0C1-2A834313F8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7CC3EE-15BD-E33D-80D0-8D1FB8DED0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467E85-11E0-C57F-0956-4609082232B3}"/>
              </a:ext>
            </a:extLst>
          </p:cNvPr>
          <p:cNvSpPr>
            <a:spLocks noGrp="1"/>
          </p:cNvSpPr>
          <p:nvPr>
            <p:ph type="dt" sz="half" idx="10"/>
          </p:nvPr>
        </p:nvSpPr>
        <p:spPr/>
        <p:txBody>
          <a:bodyPr/>
          <a:lstStyle/>
          <a:p>
            <a:fld id="{03DB8C7A-97E5-8449-A098-582F9DF3F2C2}" type="datetimeFigureOut">
              <a:rPr lang="en-US" smtClean="0"/>
              <a:t>5/28/24</a:t>
            </a:fld>
            <a:endParaRPr lang="en-US"/>
          </a:p>
        </p:txBody>
      </p:sp>
      <p:sp>
        <p:nvSpPr>
          <p:cNvPr id="5" name="Footer Placeholder 4">
            <a:extLst>
              <a:ext uri="{FF2B5EF4-FFF2-40B4-BE49-F238E27FC236}">
                <a16:creationId xmlns:a16="http://schemas.microsoft.com/office/drawing/2014/main" id="{033E8F84-BA37-78F3-938F-AC95E3799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411C3-D898-C6BF-4F53-C4FC89D5FA9C}"/>
              </a:ext>
            </a:extLst>
          </p:cNvPr>
          <p:cNvSpPr>
            <a:spLocks noGrp="1"/>
          </p:cNvSpPr>
          <p:nvPr>
            <p:ph type="sldNum" sz="quarter" idx="12"/>
          </p:nvPr>
        </p:nvSpPr>
        <p:spPr/>
        <p:txBody>
          <a:bodyPr/>
          <a:lstStyle/>
          <a:p>
            <a:fld id="{FF014B33-8318-B54C-8037-21CEEE622DE1}" type="slidenum">
              <a:rPr lang="en-US" smtClean="0"/>
              <a:t>‹#›</a:t>
            </a:fld>
            <a:endParaRPr lang="en-US"/>
          </a:p>
        </p:txBody>
      </p:sp>
    </p:spTree>
    <p:extLst>
      <p:ext uri="{BB962C8B-B14F-4D97-AF65-F5344CB8AC3E}">
        <p14:creationId xmlns:p14="http://schemas.microsoft.com/office/powerpoint/2010/main" val="2387865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88A56-3480-4940-AE25-06F09B19DD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5427D7-F5EE-7C69-D123-CC0D54B9C1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2A424B-2933-B2F3-7234-D2D0D554AE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A1E19C-EDEE-4A47-3D43-63AE24F65774}"/>
              </a:ext>
            </a:extLst>
          </p:cNvPr>
          <p:cNvSpPr>
            <a:spLocks noGrp="1"/>
          </p:cNvSpPr>
          <p:nvPr>
            <p:ph type="dt" sz="half" idx="10"/>
          </p:nvPr>
        </p:nvSpPr>
        <p:spPr/>
        <p:txBody>
          <a:bodyPr/>
          <a:lstStyle/>
          <a:p>
            <a:fld id="{03DB8C7A-97E5-8449-A098-582F9DF3F2C2}" type="datetimeFigureOut">
              <a:rPr lang="en-US" smtClean="0"/>
              <a:t>5/28/24</a:t>
            </a:fld>
            <a:endParaRPr lang="en-US"/>
          </a:p>
        </p:txBody>
      </p:sp>
      <p:sp>
        <p:nvSpPr>
          <p:cNvPr id="6" name="Footer Placeholder 5">
            <a:extLst>
              <a:ext uri="{FF2B5EF4-FFF2-40B4-BE49-F238E27FC236}">
                <a16:creationId xmlns:a16="http://schemas.microsoft.com/office/drawing/2014/main" id="{F68207A1-BDB9-B22F-A961-D6CC0F60A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1D177-ECC9-00EB-5974-EE61BE8DF7FA}"/>
              </a:ext>
            </a:extLst>
          </p:cNvPr>
          <p:cNvSpPr>
            <a:spLocks noGrp="1"/>
          </p:cNvSpPr>
          <p:nvPr>
            <p:ph type="sldNum" sz="quarter" idx="12"/>
          </p:nvPr>
        </p:nvSpPr>
        <p:spPr/>
        <p:txBody>
          <a:bodyPr/>
          <a:lstStyle/>
          <a:p>
            <a:fld id="{FF014B33-8318-B54C-8037-21CEEE622DE1}" type="slidenum">
              <a:rPr lang="en-US" smtClean="0"/>
              <a:t>‹#›</a:t>
            </a:fld>
            <a:endParaRPr lang="en-US"/>
          </a:p>
        </p:txBody>
      </p:sp>
    </p:spTree>
    <p:extLst>
      <p:ext uri="{BB962C8B-B14F-4D97-AF65-F5344CB8AC3E}">
        <p14:creationId xmlns:p14="http://schemas.microsoft.com/office/powerpoint/2010/main" val="580140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C4901-043A-810A-4EA8-938C2F45F2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D2EEB0-ABFD-9609-727C-BCFE1B6375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E52EE2-96BE-1E8A-B34D-B347335C0A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3096A7-419E-C856-E4E1-A5B79DD13B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5CDE96-FFD6-8F28-E129-F3F02AB235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B9AEBB-381C-82F9-C5BF-F2CFF9C85289}"/>
              </a:ext>
            </a:extLst>
          </p:cNvPr>
          <p:cNvSpPr>
            <a:spLocks noGrp="1"/>
          </p:cNvSpPr>
          <p:nvPr>
            <p:ph type="dt" sz="half" idx="10"/>
          </p:nvPr>
        </p:nvSpPr>
        <p:spPr/>
        <p:txBody>
          <a:bodyPr/>
          <a:lstStyle/>
          <a:p>
            <a:fld id="{03DB8C7A-97E5-8449-A098-582F9DF3F2C2}" type="datetimeFigureOut">
              <a:rPr lang="en-US" smtClean="0"/>
              <a:t>5/28/24</a:t>
            </a:fld>
            <a:endParaRPr lang="en-US"/>
          </a:p>
        </p:txBody>
      </p:sp>
      <p:sp>
        <p:nvSpPr>
          <p:cNvPr id="8" name="Footer Placeholder 7">
            <a:extLst>
              <a:ext uri="{FF2B5EF4-FFF2-40B4-BE49-F238E27FC236}">
                <a16:creationId xmlns:a16="http://schemas.microsoft.com/office/drawing/2014/main" id="{9C7B6AFA-5F81-7FF0-7029-3EA3B56280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8F2434-0CF9-E3A4-9AF3-3ED1B668AC7B}"/>
              </a:ext>
            </a:extLst>
          </p:cNvPr>
          <p:cNvSpPr>
            <a:spLocks noGrp="1"/>
          </p:cNvSpPr>
          <p:nvPr>
            <p:ph type="sldNum" sz="quarter" idx="12"/>
          </p:nvPr>
        </p:nvSpPr>
        <p:spPr/>
        <p:txBody>
          <a:bodyPr/>
          <a:lstStyle/>
          <a:p>
            <a:fld id="{FF014B33-8318-B54C-8037-21CEEE622DE1}" type="slidenum">
              <a:rPr lang="en-US" smtClean="0"/>
              <a:t>‹#›</a:t>
            </a:fld>
            <a:endParaRPr lang="en-US"/>
          </a:p>
        </p:txBody>
      </p:sp>
    </p:spTree>
    <p:extLst>
      <p:ext uri="{BB962C8B-B14F-4D97-AF65-F5344CB8AC3E}">
        <p14:creationId xmlns:p14="http://schemas.microsoft.com/office/powerpoint/2010/main" val="1126412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7649-3613-6F35-445C-6E3A58CC25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C48EFD-4BD4-2CD9-DF3D-03981DD48348}"/>
              </a:ext>
            </a:extLst>
          </p:cNvPr>
          <p:cNvSpPr>
            <a:spLocks noGrp="1"/>
          </p:cNvSpPr>
          <p:nvPr>
            <p:ph type="dt" sz="half" idx="10"/>
          </p:nvPr>
        </p:nvSpPr>
        <p:spPr/>
        <p:txBody>
          <a:bodyPr/>
          <a:lstStyle/>
          <a:p>
            <a:fld id="{03DB8C7A-97E5-8449-A098-582F9DF3F2C2}" type="datetimeFigureOut">
              <a:rPr lang="en-US" smtClean="0"/>
              <a:t>5/28/24</a:t>
            </a:fld>
            <a:endParaRPr lang="en-US"/>
          </a:p>
        </p:txBody>
      </p:sp>
      <p:sp>
        <p:nvSpPr>
          <p:cNvPr id="4" name="Footer Placeholder 3">
            <a:extLst>
              <a:ext uri="{FF2B5EF4-FFF2-40B4-BE49-F238E27FC236}">
                <a16:creationId xmlns:a16="http://schemas.microsoft.com/office/drawing/2014/main" id="{D1785127-9F1A-F89B-C8B8-45E2CBB904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26F1BB-57EF-ACBC-2A2D-5E9973201781}"/>
              </a:ext>
            </a:extLst>
          </p:cNvPr>
          <p:cNvSpPr>
            <a:spLocks noGrp="1"/>
          </p:cNvSpPr>
          <p:nvPr>
            <p:ph type="sldNum" sz="quarter" idx="12"/>
          </p:nvPr>
        </p:nvSpPr>
        <p:spPr/>
        <p:txBody>
          <a:bodyPr/>
          <a:lstStyle/>
          <a:p>
            <a:fld id="{FF014B33-8318-B54C-8037-21CEEE622DE1}" type="slidenum">
              <a:rPr lang="en-US" smtClean="0"/>
              <a:t>‹#›</a:t>
            </a:fld>
            <a:endParaRPr lang="en-US"/>
          </a:p>
        </p:txBody>
      </p:sp>
    </p:spTree>
    <p:extLst>
      <p:ext uri="{BB962C8B-B14F-4D97-AF65-F5344CB8AC3E}">
        <p14:creationId xmlns:p14="http://schemas.microsoft.com/office/powerpoint/2010/main" val="16811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23C9AC-2B81-699E-AF2F-988B9F4BEF33}"/>
              </a:ext>
            </a:extLst>
          </p:cNvPr>
          <p:cNvSpPr>
            <a:spLocks noGrp="1"/>
          </p:cNvSpPr>
          <p:nvPr>
            <p:ph type="dt" sz="half" idx="10"/>
          </p:nvPr>
        </p:nvSpPr>
        <p:spPr/>
        <p:txBody>
          <a:bodyPr/>
          <a:lstStyle/>
          <a:p>
            <a:fld id="{03DB8C7A-97E5-8449-A098-582F9DF3F2C2}" type="datetimeFigureOut">
              <a:rPr lang="en-US" smtClean="0"/>
              <a:t>5/28/24</a:t>
            </a:fld>
            <a:endParaRPr lang="en-US"/>
          </a:p>
        </p:txBody>
      </p:sp>
      <p:sp>
        <p:nvSpPr>
          <p:cNvPr id="3" name="Footer Placeholder 2">
            <a:extLst>
              <a:ext uri="{FF2B5EF4-FFF2-40B4-BE49-F238E27FC236}">
                <a16:creationId xmlns:a16="http://schemas.microsoft.com/office/drawing/2014/main" id="{A1C7803D-B512-CB25-D9AB-1B4BE07400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CCAF7E-8037-BAAC-0938-525CD2E8847C}"/>
              </a:ext>
            </a:extLst>
          </p:cNvPr>
          <p:cNvSpPr>
            <a:spLocks noGrp="1"/>
          </p:cNvSpPr>
          <p:nvPr>
            <p:ph type="sldNum" sz="quarter" idx="12"/>
          </p:nvPr>
        </p:nvSpPr>
        <p:spPr/>
        <p:txBody>
          <a:bodyPr/>
          <a:lstStyle/>
          <a:p>
            <a:fld id="{FF014B33-8318-B54C-8037-21CEEE622DE1}" type="slidenum">
              <a:rPr lang="en-US" smtClean="0"/>
              <a:t>‹#›</a:t>
            </a:fld>
            <a:endParaRPr lang="en-US"/>
          </a:p>
        </p:txBody>
      </p:sp>
    </p:spTree>
    <p:extLst>
      <p:ext uri="{BB962C8B-B14F-4D97-AF65-F5344CB8AC3E}">
        <p14:creationId xmlns:p14="http://schemas.microsoft.com/office/powerpoint/2010/main" val="2018151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291-E40E-94F0-0D28-8364D993C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D604C1-C2A5-F56D-F339-F7FCEF39A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C86023-3ED9-0C7D-FA17-04F98B7581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2B2404-0D18-054E-4060-381C2A8F1D3A}"/>
              </a:ext>
            </a:extLst>
          </p:cNvPr>
          <p:cNvSpPr>
            <a:spLocks noGrp="1"/>
          </p:cNvSpPr>
          <p:nvPr>
            <p:ph type="dt" sz="half" idx="10"/>
          </p:nvPr>
        </p:nvSpPr>
        <p:spPr/>
        <p:txBody>
          <a:bodyPr/>
          <a:lstStyle/>
          <a:p>
            <a:fld id="{03DB8C7A-97E5-8449-A098-582F9DF3F2C2}" type="datetimeFigureOut">
              <a:rPr lang="en-US" smtClean="0"/>
              <a:t>5/28/24</a:t>
            </a:fld>
            <a:endParaRPr lang="en-US"/>
          </a:p>
        </p:txBody>
      </p:sp>
      <p:sp>
        <p:nvSpPr>
          <p:cNvPr id="6" name="Footer Placeholder 5">
            <a:extLst>
              <a:ext uri="{FF2B5EF4-FFF2-40B4-BE49-F238E27FC236}">
                <a16:creationId xmlns:a16="http://schemas.microsoft.com/office/drawing/2014/main" id="{5DFE6D57-1637-82F0-FAC2-31C4DC63E7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A66BB-D480-AB21-2361-D7C5A3739A89}"/>
              </a:ext>
            </a:extLst>
          </p:cNvPr>
          <p:cNvSpPr>
            <a:spLocks noGrp="1"/>
          </p:cNvSpPr>
          <p:nvPr>
            <p:ph type="sldNum" sz="quarter" idx="12"/>
          </p:nvPr>
        </p:nvSpPr>
        <p:spPr/>
        <p:txBody>
          <a:bodyPr/>
          <a:lstStyle/>
          <a:p>
            <a:fld id="{FF014B33-8318-B54C-8037-21CEEE622DE1}" type="slidenum">
              <a:rPr lang="en-US" smtClean="0"/>
              <a:t>‹#›</a:t>
            </a:fld>
            <a:endParaRPr lang="en-US"/>
          </a:p>
        </p:txBody>
      </p:sp>
    </p:spTree>
    <p:extLst>
      <p:ext uri="{BB962C8B-B14F-4D97-AF65-F5344CB8AC3E}">
        <p14:creationId xmlns:p14="http://schemas.microsoft.com/office/powerpoint/2010/main" val="639121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5838-1671-6E78-EA2A-540D9D8C88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746CB7-87A7-9C08-9CA4-93C83F7322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F71C5B-6655-3F6F-BCAE-4D756414F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49A2C-A379-BD8C-867C-B7DBE1DABA25}"/>
              </a:ext>
            </a:extLst>
          </p:cNvPr>
          <p:cNvSpPr>
            <a:spLocks noGrp="1"/>
          </p:cNvSpPr>
          <p:nvPr>
            <p:ph type="dt" sz="half" idx="10"/>
          </p:nvPr>
        </p:nvSpPr>
        <p:spPr/>
        <p:txBody>
          <a:bodyPr/>
          <a:lstStyle/>
          <a:p>
            <a:fld id="{03DB8C7A-97E5-8449-A098-582F9DF3F2C2}" type="datetimeFigureOut">
              <a:rPr lang="en-US" smtClean="0"/>
              <a:t>5/28/24</a:t>
            </a:fld>
            <a:endParaRPr lang="en-US"/>
          </a:p>
        </p:txBody>
      </p:sp>
      <p:sp>
        <p:nvSpPr>
          <p:cNvPr id="6" name="Footer Placeholder 5">
            <a:extLst>
              <a:ext uri="{FF2B5EF4-FFF2-40B4-BE49-F238E27FC236}">
                <a16:creationId xmlns:a16="http://schemas.microsoft.com/office/drawing/2014/main" id="{A15084C4-E577-6E82-A770-A93F6BC034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13ABB8-3517-A871-0F64-0B0AE53F083D}"/>
              </a:ext>
            </a:extLst>
          </p:cNvPr>
          <p:cNvSpPr>
            <a:spLocks noGrp="1"/>
          </p:cNvSpPr>
          <p:nvPr>
            <p:ph type="sldNum" sz="quarter" idx="12"/>
          </p:nvPr>
        </p:nvSpPr>
        <p:spPr/>
        <p:txBody>
          <a:bodyPr/>
          <a:lstStyle/>
          <a:p>
            <a:fld id="{FF014B33-8318-B54C-8037-21CEEE622DE1}" type="slidenum">
              <a:rPr lang="en-US" smtClean="0"/>
              <a:t>‹#›</a:t>
            </a:fld>
            <a:endParaRPr lang="en-US"/>
          </a:p>
        </p:txBody>
      </p:sp>
    </p:spTree>
    <p:extLst>
      <p:ext uri="{BB962C8B-B14F-4D97-AF65-F5344CB8AC3E}">
        <p14:creationId xmlns:p14="http://schemas.microsoft.com/office/powerpoint/2010/main" val="3482554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1B41D-DF51-AD7D-107B-8031DEF59D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DBE19-875A-C03E-8064-50DC1E1F8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AD9A8-2342-6133-EAC8-2DF80C5E46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DB8C7A-97E5-8449-A098-582F9DF3F2C2}" type="datetimeFigureOut">
              <a:rPr lang="en-US" smtClean="0"/>
              <a:t>5/28/24</a:t>
            </a:fld>
            <a:endParaRPr lang="en-US"/>
          </a:p>
        </p:txBody>
      </p:sp>
      <p:sp>
        <p:nvSpPr>
          <p:cNvPr id="5" name="Footer Placeholder 4">
            <a:extLst>
              <a:ext uri="{FF2B5EF4-FFF2-40B4-BE49-F238E27FC236}">
                <a16:creationId xmlns:a16="http://schemas.microsoft.com/office/drawing/2014/main" id="{B60B2C16-C088-CD2E-9752-30E4BD08F2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6D42A7-B2B3-1B13-AFF9-2364C8F96B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14B33-8318-B54C-8037-21CEEE622DE1}" type="slidenum">
              <a:rPr lang="en-US" smtClean="0"/>
              <a:t>‹#›</a:t>
            </a:fld>
            <a:endParaRPr lang="en-US"/>
          </a:p>
        </p:txBody>
      </p:sp>
    </p:spTree>
    <p:extLst>
      <p:ext uri="{BB962C8B-B14F-4D97-AF65-F5344CB8AC3E}">
        <p14:creationId xmlns:p14="http://schemas.microsoft.com/office/powerpoint/2010/main" val="933677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57.png"/><Relationship Id="rId4" Type="http://schemas.openxmlformats.org/officeDocument/2006/relationships/diagramLayout" Target="../diagrams/layout8.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1.xml"/><Relationship Id="rId14"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diagramQuickStyle" Target="../diagrams/quickStyle3.xml"/><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Layout" Target="../diagrams/layout3.xml"/><Relationship Id="rId11" Type="http://schemas.openxmlformats.org/officeDocument/2006/relationships/image" Target="../media/image16.png"/><Relationship Id="rId5" Type="http://schemas.openxmlformats.org/officeDocument/2006/relationships/diagramData" Target="../diagrams/data3.xml"/><Relationship Id="rId10" Type="http://schemas.openxmlformats.org/officeDocument/2006/relationships/image" Target="../media/image15.png"/><Relationship Id="rId4" Type="http://schemas.openxmlformats.org/officeDocument/2006/relationships/image" Target="../media/image4.pn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13" Type="http://schemas.openxmlformats.org/officeDocument/2006/relationships/diagramColors" Target="../diagrams/colors5.xml"/><Relationship Id="rId18" Type="http://schemas.openxmlformats.org/officeDocument/2006/relationships/diagramColors" Target="../diagrams/colors6.xml"/><Relationship Id="rId26" Type="http://schemas.openxmlformats.org/officeDocument/2006/relationships/image" Target="../media/image25.png"/><Relationship Id="rId3" Type="http://schemas.openxmlformats.org/officeDocument/2006/relationships/image" Target="../media/image3.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diagramQuickStyle" Target="../diagrams/quickStyle4.xml"/><Relationship Id="rId12" Type="http://schemas.openxmlformats.org/officeDocument/2006/relationships/diagramQuickStyle" Target="../diagrams/quickStyle5.xml"/><Relationship Id="rId17" Type="http://schemas.openxmlformats.org/officeDocument/2006/relationships/diagramQuickStyle" Target="../diagrams/quickStyle6.xml"/><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diagramLayout" Target="../diagrams/layout6.xml"/><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diagramLayout" Target="../diagrams/layout4.xml"/><Relationship Id="rId11" Type="http://schemas.openxmlformats.org/officeDocument/2006/relationships/diagramLayout" Target="../diagrams/layout5.xml"/><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diagramData" Target="../diagrams/data4.xml"/><Relationship Id="rId15" Type="http://schemas.openxmlformats.org/officeDocument/2006/relationships/diagramData" Target="../diagrams/data6.xml"/><Relationship Id="rId23" Type="http://schemas.openxmlformats.org/officeDocument/2006/relationships/image" Target="../media/image22.png"/><Relationship Id="rId28" Type="http://schemas.openxmlformats.org/officeDocument/2006/relationships/image" Target="../media/image27.gif"/><Relationship Id="rId36" Type="http://schemas.openxmlformats.org/officeDocument/2006/relationships/image" Target="../media/image35.png"/><Relationship Id="rId10" Type="http://schemas.openxmlformats.org/officeDocument/2006/relationships/diagramData" Target="../diagrams/data5.xml"/><Relationship Id="rId19" Type="http://schemas.microsoft.com/office/2007/relationships/diagramDrawing" Target="../diagrams/drawing6.xml"/><Relationship Id="rId31" Type="http://schemas.openxmlformats.org/officeDocument/2006/relationships/image" Target="../media/image30.png"/><Relationship Id="rId4" Type="http://schemas.openxmlformats.org/officeDocument/2006/relationships/image" Target="../media/image4.png"/><Relationship Id="rId9" Type="http://schemas.microsoft.com/office/2007/relationships/diagramDrawing" Target="../diagrams/drawing4.xml"/><Relationship Id="rId14" Type="http://schemas.microsoft.com/office/2007/relationships/diagramDrawing" Target="../diagrams/drawing5.xml"/><Relationship Id="rId22" Type="http://schemas.openxmlformats.org/officeDocument/2006/relationships/image" Target="../media/image21.png"/><Relationship Id="rId27" Type="http://schemas.openxmlformats.org/officeDocument/2006/relationships/image" Target="../media/image26.jpe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8.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7.gif"/><Relationship Id="rId5"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6.jpeg"/><Relationship Id="rId11" Type="http://schemas.openxmlformats.org/officeDocument/2006/relationships/image" Target="../media/image46.png"/><Relationship Id="rId5" Type="http://schemas.openxmlformats.org/officeDocument/2006/relationships/image" Target="../media/image41.jpg"/><Relationship Id="rId10" Type="http://schemas.openxmlformats.org/officeDocument/2006/relationships/image" Target="../media/image45.png"/><Relationship Id="rId4" Type="http://schemas.openxmlformats.org/officeDocument/2006/relationships/image" Target="../media/image4.pn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png"/><Relationship Id="rId7" Type="http://schemas.openxmlformats.org/officeDocument/2006/relationships/diagramQuickStyle" Target="../diagrams/quickStyle7.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4.png"/><Relationship Id="rId9" Type="http://schemas.microsoft.com/office/2007/relationships/diagramDrawing" Target="../diagrams/drawin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E13209-14A8-14D3-CCD5-B4E56569E940}"/>
              </a:ext>
            </a:extLst>
          </p:cNvPr>
          <p:cNvPicPr>
            <a:picLocks noChangeAspect="1"/>
          </p:cNvPicPr>
          <p:nvPr/>
        </p:nvPicPr>
        <p:blipFill rotWithShape="1">
          <a:blip r:embed="rId3"/>
          <a:srcRect l="3281" t="898" r="3674" b="1211"/>
          <a:stretch/>
        </p:blipFill>
        <p:spPr>
          <a:xfrm>
            <a:off x="10156465" y="513540"/>
            <a:ext cx="689725" cy="800930"/>
          </a:xfrm>
          <a:prstGeom prst="rect">
            <a:avLst/>
          </a:prstGeom>
        </p:spPr>
      </p:pic>
      <p:sp>
        <p:nvSpPr>
          <p:cNvPr id="3" name="Line 4">
            <a:extLst>
              <a:ext uri="{FF2B5EF4-FFF2-40B4-BE49-F238E27FC236}">
                <a16:creationId xmlns:a16="http://schemas.microsoft.com/office/drawing/2014/main" id="{D1BDF788-8848-5421-DBA5-D214107694D7}"/>
              </a:ext>
            </a:extLst>
          </p:cNvPr>
          <p:cNvSpPr/>
          <p:nvPr/>
        </p:nvSpPr>
        <p:spPr>
          <a:xfrm>
            <a:off x="1027557" y="5566191"/>
            <a:ext cx="10136886" cy="28717"/>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 name="Line 5">
            <a:extLst>
              <a:ext uri="{FF2B5EF4-FFF2-40B4-BE49-F238E27FC236}">
                <a16:creationId xmlns:a16="http://schemas.microsoft.com/office/drawing/2014/main" id="{1FC82547-4C3D-6DA5-3B76-59B99B5851F3}"/>
              </a:ext>
            </a:extLst>
          </p:cNvPr>
          <p:cNvSpPr/>
          <p:nvPr/>
        </p:nvSpPr>
        <p:spPr>
          <a:xfrm flipV="1">
            <a:off x="1027557" y="1353149"/>
            <a:ext cx="10136886" cy="28717"/>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6" name="Picture 5" descr="A colorful brain with white border&#10;&#10;Description automatically generated">
            <a:extLst>
              <a:ext uri="{FF2B5EF4-FFF2-40B4-BE49-F238E27FC236}">
                <a16:creationId xmlns:a16="http://schemas.microsoft.com/office/drawing/2014/main" id="{BD5F1BB6-C1EB-B6A6-0C79-EB5FC08129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3598" y="1767853"/>
            <a:ext cx="1084802" cy="974204"/>
          </a:xfrm>
          <a:prstGeom prst="rect">
            <a:avLst/>
          </a:prstGeom>
        </p:spPr>
      </p:pic>
      <p:sp>
        <p:nvSpPr>
          <p:cNvPr id="11" name="TextBox 10">
            <a:extLst>
              <a:ext uri="{FF2B5EF4-FFF2-40B4-BE49-F238E27FC236}">
                <a16:creationId xmlns:a16="http://schemas.microsoft.com/office/drawing/2014/main" id="{9C9373A9-73F6-CB19-D644-E7E87A76AA77}"/>
              </a:ext>
            </a:extLst>
          </p:cNvPr>
          <p:cNvSpPr txBox="1"/>
          <p:nvPr/>
        </p:nvSpPr>
        <p:spPr>
          <a:xfrm>
            <a:off x="2481165" y="2828835"/>
            <a:ext cx="7229668" cy="1200329"/>
          </a:xfrm>
          <a:prstGeom prst="rect">
            <a:avLst/>
          </a:prstGeom>
          <a:noFill/>
        </p:spPr>
        <p:txBody>
          <a:bodyPr wrap="square">
            <a:spAutoFit/>
          </a:bodyPr>
          <a:lstStyle/>
          <a:p>
            <a:pPr algn="ctr" defTabSz="758952">
              <a:spcAft>
                <a:spcPts val="600"/>
              </a:spcAft>
            </a:pPr>
            <a:r>
              <a:rPr lang="en-US" sz="3600" b="1" kern="1200" dirty="0">
                <a:solidFill>
                  <a:srgbClr val="002060"/>
                </a:solidFill>
                <a:latin typeface="Arial" panose="020B0604020202020204" pitchFamily="34" charset="0"/>
                <a:ea typeface="+mn-ea"/>
                <a:cs typeface="+mn-cs"/>
              </a:rPr>
              <a:t>NiChart:</a:t>
            </a:r>
            <a:r>
              <a:rPr lang="el-GR" sz="3600" b="1" kern="1200" dirty="0">
                <a:solidFill>
                  <a:srgbClr val="002060"/>
                </a:solidFill>
                <a:latin typeface="Arial" panose="020B0604020202020204" pitchFamily="34" charset="0"/>
                <a:ea typeface="+mn-ea"/>
                <a:cs typeface="+mn-cs"/>
              </a:rPr>
              <a:t> </a:t>
            </a:r>
            <a:r>
              <a:rPr lang="en-US" sz="3600" b="1" kern="1200" dirty="0">
                <a:solidFill>
                  <a:srgbClr val="800080"/>
                </a:solidFill>
                <a:latin typeface="Arial" panose="020B0604020202020204" pitchFamily="34" charset="0"/>
                <a:ea typeface="+mn-ea"/>
                <a:cs typeface="+mn-cs"/>
              </a:rPr>
              <a:t>Neuro Imaging Chart of AI-based Imaging Biomarkers</a:t>
            </a:r>
            <a:endParaRPr lang="en-US" sz="4400" dirty="0"/>
          </a:p>
        </p:txBody>
      </p:sp>
      <p:pic>
        <p:nvPicPr>
          <p:cNvPr id="13" name="Picture 12" descr="A close-up of a logo&#10;&#10;Description automatically generated">
            <a:extLst>
              <a:ext uri="{FF2B5EF4-FFF2-40B4-BE49-F238E27FC236}">
                <a16:creationId xmlns:a16="http://schemas.microsoft.com/office/drawing/2014/main" id="{3D2E9941-262C-5B4A-A6E2-5009CEE912DD}"/>
              </a:ext>
            </a:extLst>
          </p:cNvPr>
          <p:cNvPicPr>
            <a:picLocks noChangeAspect="1"/>
          </p:cNvPicPr>
          <p:nvPr/>
        </p:nvPicPr>
        <p:blipFill>
          <a:blip r:embed="rId5"/>
          <a:stretch>
            <a:fillRect/>
          </a:stretch>
        </p:blipFill>
        <p:spPr>
          <a:xfrm>
            <a:off x="1047219" y="621629"/>
            <a:ext cx="2599137" cy="716585"/>
          </a:xfrm>
          <a:prstGeom prst="rect">
            <a:avLst/>
          </a:prstGeom>
        </p:spPr>
      </p:pic>
      <p:sp>
        <p:nvSpPr>
          <p:cNvPr id="20" name="CustomShape 2">
            <a:extLst>
              <a:ext uri="{FF2B5EF4-FFF2-40B4-BE49-F238E27FC236}">
                <a16:creationId xmlns:a16="http://schemas.microsoft.com/office/drawing/2014/main" id="{5221BAA1-D273-F22D-BAEE-124FD0B68533}"/>
              </a:ext>
            </a:extLst>
          </p:cNvPr>
          <p:cNvSpPr/>
          <p:nvPr/>
        </p:nvSpPr>
        <p:spPr>
          <a:xfrm>
            <a:off x="3915911" y="4576601"/>
            <a:ext cx="4360175" cy="5671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defTabSz="758952">
              <a:spcAft>
                <a:spcPts val="600"/>
              </a:spcAft>
            </a:pPr>
            <a:r>
              <a:rPr lang="en-US" sz="1600" b="1" kern="1200" spc="-1" dirty="0">
                <a:solidFill>
                  <a:srgbClr val="555555"/>
                </a:solidFill>
                <a:latin typeface="Calibri"/>
                <a:ea typeface="+mn-ea"/>
                <a:cs typeface="+mn-cs"/>
              </a:rPr>
              <a:t>Statistical Methods in Imaging Conference (SMI) 2024</a:t>
            </a:r>
            <a:endParaRPr lang="en-US" sz="2000" b="1" strike="noStrike" spc="-1" dirty="0">
              <a:latin typeface="Arial"/>
            </a:endParaRPr>
          </a:p>
        </p:txBody>
      </p:sp>
    </p:spTree>
    <p:extLst>
      <p:ext uri="{BB962C8B-B14F-4D97-AF65-F5344CB8AC3E}">
        <p14:creationId xmlns:p14="http://schemas.microsoft.com/office/powerpoint/2010/main" val="611379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ine 5">
            <a:extLst>
              <a:ext uri="{FF2B5EF4-FFF2-40B4-BE49-F238E27FC236}">
                <a16:creationId xmlns:a16="http://schemas.microsoft.com/office/drawing/2014/main" id="{9598CF74-13FA-7CF8-85CE-71D52CF7E4E8}"/>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6" name="Picture 15" descr="A colorful brain with white border&#10;&#10;Description automatically generated">
            <a:extLst>
              <a:ext uri="{FF2B5EF4-FFF2-40B4-BE49-F238E27FC236}">
                <a16:creationId xmlns:a16="http://schemas.microsoft.com/office/drawing/2014/main" id="{2D97B6CA-5D59-2624-7ED3-21565FADCC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7" name="Picture 16" descr="A close-up of a logo&#10;&#10;Description automatically generated">
            <a:extLst>
              <a:ext uri="{FF2B5EF4-FFF2-40B4-BE49-F238E27FC236}">
                <a16:creationId xmlns:a16="http://schemas.microsoft.com/office/drawing/2014/main" id="{97758FA3-0121-07B4-2BE2-B8108360FAE0}"/>
              </a:ext>
            </a:extLst>
          </p:cNvPr>
          <p:cNvPicPr>
            <a:picLocks noChangeAspect="1"/>
          </p:cNvPicPr>
          <p:nvPr/>
        </p:nvPicPr>
        <p:blipFill>
          <a:blip r:embed="rId4"/>
          <a:stretch>
            <a:fillRect/>
          </a:stretch>
        </p:blipFill>
        <p:spPr>
          <a:xfrm>
            <a:off x="50399" y="0"/>
            <a:ext cx="2599137" cy="716585"/>
          </a:xfrm>
          <a:prstGeom prst="rect">
            <a:avLst/>
          </a:prstGeom>
        </p:spPr>
      </p:pic>
      <p:sp>
        <p:nvSpPr>
          <p:cNvPr id="4" name="Title 1">
            <a:extLst>
              <a:ext uri="{FF2B5EF4-FFF2-40B4-BE49-F238E27FC236}">
                <a16:creationId xmlns:a16="http://schemas.microsoft.com/office/drawing/2014/main" id="{64E87F75-D407-D232-83C2-99BB911FB8C6}"/>
              </a:ext>
            </a:extLst>
          </p:cNvPr>
          <p:cNvSpPr txBox="1">
            <a:spLocks/>
          </p:cNvSpPr>
          <p:nvPr/>
        </p:nvSpPr>
        <p:spPr>
          <a:xfrm>
            <a:off x="597600" y="1004400"/>
            <a:ext cx="4188825" cy="874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Visualization</a:t>
            </a:r>
          </a:p>
        </p:txBody>
      </p:sp>
      <p:sp>
        <p:nvSpPr>
          <p:cNvPr id="5" name="Text Placeholder 3">
            <a:extLst>
              <a:ext uri="{FF2B5EF4-FFF2-40B4-BE49-F238E27FC236}">
                <a16:creationId xmlns:a16="http://schemas.microsoft.com/office/drawing/2014/main" id="{B03CA945-978E-1286-6BD4-23D72531D448}"/>
              </a:ext>
            </a:extLst>
          </p:cNvPr>
          <p:cNvSpPr txBox="1">
            <a:spLocks/>
          </p:cNvSpPr>
          <p:nvPr/>
        </p:nvSpPr>
        <p:spPr>
          <a:xfrm>
            <a:off x="597600" y="1749728"/>
            <a:ext cx="4188825" cy="9231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err="1"/>
              <a:t>PyQT</a:t>
            </a:r>
            <a:r>
              <a:rPr lang="en-US" sz="1800"/>
              <a:t> based tool for data visualization:</a:t>
            </a:r>
          </a:p>
          <a:p>
            <a:pPr marL="0" indent="0">
              <a:buFont typeface="Arial" panose="020B0604020202020204" pitchFamily="34" charset="0"/>
              <a:buNone/>
            </a:pPr>
            <a:endParaRPr lang="en-US" sz="1800"/>
          </a:p>
        </p:txBody>
      </p:sp>
      <p:sp>
        <p:nvSpPr>
          <p:cNvPr id="6" name="Text Placeholder 3">
            <a:extLst>
              <a:ext uri="{FF2B5EF4-FFF2-40B4-BE49-F238E27FC236}">
                <a16:creationId xmlns:a16="http://schemas.microsoft.com/office/drawing/2014/main" id="{1CC07161-DCDE-F460-EAF0-70B7C087E40B}"/>
              </a:ext>
            </a:extLst>
          </p:cNvPr>
          <p:cNvSpPr txBox="1">
            <a:spLocks/>
          </p:cNvSpPr>
          <p:nvPr/>
        </p:nvSpPr>
        <p:spPr>
          <a:xfrm>
            <a:off x="6619559" y="1749728"/>
            <a:ext cx="4188825" cy="9231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JavaScript based client-side tool for data visualization on the web:</a:t>
            </a:r>
          </a:p>
        </p:txBody>
      </p:sp>
      <p:pic>
        <p:nvPicPr>
          <p:cNvPr id="7" name="Picture 2">
            <a:extLst>
              <a:ext uri="{FF2B5EF4-FFF2-40B4-BE49-F238E27FC236}">
                <a16:creationId xmlns:a16="http://schemas.microsoft.com/office/drawing/2014/main" id="{4A630EAB-2D22-E94D-28D6-99FC212DA4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147" y="3004002"/>
            <a:ext cx="5639332" cy="33602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9312C12-194B-6F82-F71A-4B7565B6E328}"/>
              </a:ext>
            </a:extLst>
          </p:cNvPr>
          <p:cNvPicPr>
            <a:picLocks noChangeAspect="1"/>
          </p:cNvPicPr>
          <p:nvPr/>
        </p:nvPicPr>
        <p:blipFill>
          <a:blip r:embed="rId6"/>
          <a:stretch>
            <a:fillRect/>
          </a:stretch>
        </p:blipFill>
        <p:spPr>
          <a:xfrm>
            <a:off x="6619559" y="2750709"/>
            <a:ext cx="5253241" cy="3863984"/>
          </a:xfrm>
          <a:prstGeom prst="rect">
            <a:avLst/>
          </a:prstGeom>
        </p:spPr>
      </p:pic>
    </p:spTree>
    <p:extLst>
      <p:ext uri="{BB962C8B-B14F-4D97-AF65-F5344CB8AC3E}">
        <p14:creationId xmlns:p14="http://schemas.microsoft.com/office/powerpoint/2010/main" val="412121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a:extLst>
              <a:ext uri="{FF2B5EF4-FFF2-40B4-BE49-F238E27FC236}">
                <a16:creationId xmlns:a16="http://schemas.microsoft.com/office/drawing/2014/main" id="{4AC3C20A-6619-C050-11C9-3A9DBBDFB5C2}"/>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0" name="Picture 9" descr="A colorful brain with white border&#10;&#10;Description automatically generated">
            <a:extLst>
              <a:ext uri="{FF2B5EF4-FFF2-40B4-BE49-F238E27FC236}">
                <a16:creationId xmlns:a16="http://schemas.microsoft.com/office/drawing/2014/main" id="{A69C2ECD-A4C9-A759-1264-0FB0251F1C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1" name="Picture 10" descr="A close-up of a logo&#10;&#10;Description automatically generated">
            <a:extLst>
              <a:ext uri="{FF2B5EF4-FFF2-40B4-BE49-F238E27FC236}">
                <a16:creationId xmlns:a16="http://schemas.microsoft.com/office/drawing/2014/main" id="{51AED19B-73B3-F25F-2123-49B3991637C6}"/>
              </a:ext>
            </a:extLst>
          </p:cNvPr>
          <p:cNvPicPr>
            <a:picLocks noChangeAspect="1"/>
          </p:cNvPicPr>
          <p:nvPr/>
        </p:nvPicPr>
        <p:blipFill>
          <a:blip r:embed="rId6"/>
          <a:stretch>
            <a:fillRect/>
          </a:stretch>
        </p:blipFill>
        <p:spPr>
          <a:xfrm>
            <a:off x="50399" y="0"/>
            <a:ext cx="2599137" cy="716585"/>
          </a:xfrm>
          <a:prstGeom prst="rect">
            <a:avLst/>
          </a:prstGeom>
        </p:spPr>
      </p:pic>
      <p:pic>
        <p:nvPicPr>
          <p:cNvPr id="2" name="NiChart_Video_v1">
            <a:hlinkClick r:id="" action="ppaction://media"/>
            <a:extLst>
              <a:ext uri="{FF2B5EF4-FFF2-40B4-BE49-F238E27FC236}">
                <a16:creationId xmlns:a16="http://schemas.microsoft.com/office/drawing/2014/main" id="{936D055B-CA5D-B269-E529-214E96BEDE5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35143" y="1550027"/>
            <a:ext cx="8921714" cy="5018464"/>
          </a:xfrm>
          <a:prstGeom prst="rect">
            <a:avLst/>
          </a:prstGeom>
        </p:spPr>
      </p:pic>
      <p:sp>
        <p:nvSpPr>
          <p:cNvPr id="3" name="Text Placeholder 13">
            <a:extLst>
              <a:ext uri="{FF2B5EF4-FFF2-40B4-BE49-F238E27FC236}">
                <a16:creationId xmlns:a16="http://schemas.microsoft.com/office/drawing/2014/main" id="{F43CFF11-370B-2B4C-B3D3-2BCC82C5A612}"/>
              </a:ext>
            </a:extLst>
          </p:cNvPr>
          <p:cNvSpPr txBox="1">
            <a:spLocks/>
          </p:cNvSpPr>
          <p:nvPr/>
        </p:nvSpPr>
        <p:spPr>
          <a:xfrm>
            <a:off x="232959" y="1115897"/>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Demo – NiChart Web Portal</a:t>
            </a:r>
          </a:p>
        </p:txBody>
      </p:sp>
    </p:spTree>
    <p:extLst>
      <p:ext uri="{BB962C8B-B14F-4D97-AF65-F5344CB8AC3E}">
        <p14:creationId xmlns:p14="http://schemas.microsoft.com/office/powerpoint/2010/main" val="244045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D3A554D9-5F8F-1A13-F2C9-BC7C8D463CDA}"/>
              </a:ext>
            </a:extLst>
          </p:cNvPr>
          <p:cNvGraphicFramePr/>
          <p:nvPr>
            <p:extLst>
              <p:ext uri="{D42A27DB-BD31-4B8C-83A1-F6EECF244321}">
                <p14:modId xmlns:p14="http://schemas.microsoft.com/office/powerpoint/2010/main" val="2876693644"/>
              </p:ext>
            </p:extLst>
          </p:nvPr>
        </p:nvGraphicFramePr>
        <p:xfrm>
          <a:off x="70642" y="1724576"/>
          <a:ext cx="5157787" cy="4499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ine 5">
            <a:extLst>
              <a:ext uri="{FF2B5EF4-FFF2-40B4-BE49-F238E27FC236}">
                <a16:creationId xmlns:a16="http://schemas.microsoft.com/office/drawing/2014/main" id="{4AC3C20A-6619-C050-11C9-3A9DBBDFB5C2}"/>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0" name="Picture 9" descr="A colorful brain with white border&#10;&#10;Description automatically generated">
            <a:extLst>
              <a:ext uri="{FF2B5EF4-FFF2-40B4-BE49-F238E27FC236}">
                <a16:creationId xmlns:a16="http://schemas.microsoft.com/office/drawing/2014/main" id="{A69C2ECD-A4C9-A759-1264-0FB0251F1C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1" name="Picture 10" descr="A close-up of a logo&#10;&#10;Description automatically generated">
            <a:extLst>
              <a:ext uri="{FF2B5EF4-FFF2-40B4-BE49-F238E27FC236}">
                <a16:creationId xmlns:a16="http://schemas.microsoft.com/office/drawing/2014/main" id="{51AED19B-73B3-F25F-2123-49B3991637C6}"/>
              </a:ext>
            </a:extLst>
          </p:cNvPr>
          <p:cNvPicPr>
            <a:picLocks noChangeAspect="1"/>
          </p:cNvPicPr>
          <p:nvPr/>
        </p:nvPicPr>
        <p:blipFill>
          <a:blip r:embed="rId9"/>
          <a:stretch>
            <a:fillRect/>
          </a:stretch>
        </p:blipFill>
        <p:spPr>
          <a:xfrm>
            <a:off x="50399" y="0"/>
            <a:ext cx="2599137" cy="716585"/>
          </a:xfrm>
          <a:prstGeom prst="rect">
            <a:avLst/>
          </a:prstGeom>
        </p:spPr>
      </p:pic>
      <p:sp>
        <p:nvSpPr>
          <p:cNvPr id="2" name="Text Placeholder 13">
            <a:extLst>
              <a:ext uri="{FF2B5EF4-FFF2-40B4-BE49-F238E27FC236}">
                <a16:creationId xmlns:a16="http://schemas.microsoft.com/office/drawing/2014/main" id="{67A38E8F-C514-A1A2-87CC-9A063DA896AE}"/>
              </a:ext>
            </a:extLst>
          </p:cNvPr>
          <p:cNvSpPr txBox="1">
            <a:spLocks/>
          </p:cNvSpPr>
          <p:nvPr/>
        </p:nvSpPr>
        <p:spPr>
          <a:xfrm>
            <a:off x="3517105" y="962696"/>
            <a:ext cx="5157787" cy="491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Participating Labs &amp; Contributors</a:t>
            </a:r>
          </a:p>
        </p:txBody>
      </p:sp>
      <p:sp>
        <p:nvSpPr>
          <p:cNvPr id="8" name="Content Placeholder 9">
            <a:extLst>
              <a:ext uri="{FF2B5EF4-FFF2-40B4-BE49-F238E27FC236}">
                <a16:creationId xmlns:a16="http://schemas.microsoft.com/office/drawing/2014/main" id="{26886EE3-2A80-F5ED-7FCB-5E1D8BF4699C}"/>
              </a:ext>
            </a:extLst>
          </p:cNvPr>
          <p:cNvSpPr txBox="1">
            <a:spLocks/>
          </p:cNvSpPr>
          <p:nvPr/>
        </p:nvSpPr>
        <p:spPr>
          <a:xfrm>
            <a:off x="5549726" y="2057721"/>
            <a:ext cx="3010932" cy="35656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latin typeface="Helvetica" pitchFamily="2" charset="0"/>
              </a:rPr>
              <a:t>Christos Davatzikos, AIBIL </a:t>
            </a:r>
          </a:p>
          <a:p>
            <a:pPr marL="0" indent="0">
              <a:buFont typeface="Arial" panose="020B0604020202020204" pitchFamily="34" charset="0"/>
              <a:buNone/>
            </a:pPr>
            <a:r>
              <a:rPr lang="en-US" sz="1600">
                <a:latin typeface="Helvetica" pitchFamily="2" charset="0"/>
              </a:rPr>
              <a:t>Russell Shinohara, PennSIVE  </a:t>
            </a:r>
          </a:p>
          <a:p>
            <a:pPr marL="0" indent="0">
              <a:buFont typeface="Arial" panose="020B0604020202020204" pitchFamily="34" charset="0"/>
              <a:buNone/>
            </a:pPr>
            <a:r>
              <a:rPr lang="en-US" sz="1600">
                <a:latin typeface="Helvetica" pitchFamily="2" charset="0"/>
              </a:rPr>
              <a:t>Guray Erus, AIBIL  </a:t>
            </a:r>
          </a:p>
          <a:p>
            <a:pPr marL="0" indent="0">
              <a:buFont typeface="Arial" panose="020B0604020202020204" pitchFamily="34" charset="0"/>
              <a:buNone/>
            </a:pPr>
            <a:r>
              <a:rPr lang="en-US" sz="1600">
                <a:latin typeface="Helvetica" pitchFamily="2" charset="0"/>
              </a:rPr>
              <a:t>Haochang Shou, PennSIVE  </a:t>
            </a:r>
          </a:p>
          <a:p>
            <a:pPr marL="0" indent="0">
              <a:buFont typeface="Arial" panose="020B0604020202020204" pitchFamily="34" charset="0"/>
              <a:buNone/>
            </a:pPr>
            <a:r>
              <a:rPr lang="en-US" sz="1600">
                <a:latin typeface="Helvetica" pitchFamily="2" charset="0"/>
              </a:rPr>
              <a:t>Alexander Getka, AIBIL  </a:t>
            </a:r>
          </a:p>
          <a:p>
            <a:pPr marL="0" indent="0">
              <a:buFont typeface="Arial" panose="020B0604020202020204" pitchFamily="34" charset="0"/>
              <a:buNone/>
            </a:pPr>
            <a:r>
              <a:rPr lang="en-US" sz="1600">
                <a:latin typeface="Helvetica" pitchFamily="2" charset="0"/>
              </a:rPr>
              <a:t>Ren Zheng, PennSIVE  </a:t>
            </a:r>
          </a:p>
          <a:p>
            <a:pPr marL="0" indent="0">
              <a:buFont typeface="Arial" panose="020B0604020202020204" pitchFamily="34" charset="0"/>
              <a:buNone/>
            </a:pPr>
            <a:r>
              <a:rPr lang="en-US" sz="1600">
                <a:latin typeface="Helvetica" pitchFamily="2" charset="0"/>
              </a:rPr>
              <a:t>George Aidinis, AIBIL  </a:t>
            </a:r>
          </a:p>
          <a:p>
            <a:pPr marL="0" indent="0">
              <a:buFont typeface="Arial" panose="020B0604020202020204" pitchFamily="34" charset="0"/>
              <a:buNone/>
            </a:pPr>
            <a:r>
              <a:rPr lang="en-US" sz="1600">
                <a:latin typeface="Helvetica" pitchFamily="2" charset="0"/>
              </a:rPr>
              <a:t>Di Wu, AIBIL  </a:t>
            </a:r>
          </a:p>
          <a:p>
            <a:pPr marL="0" indent="0">
              <a:buFont typeface="Arial" panose="020B0604020202020204" pitchFamily="34" charset="0"/>
              <a:buNone/>
            </a:pPr>
            <a:r>
              <a:rPr lang="en-US" sz="1600">
                <a:latin typeface="Helvetica" pitchFamily="2" charset="0"/>
              </a:rPr>
              <a:t>Kyunglok (Kyle) Baik, AIBIL  </a:t>
            </a:r>
          </a:p>
          <a:p>
            <a:pPr marL="0" indent="0">
              <a:buFont typeface="Arial" panose="020B0604020202020204" pitchFamily="34" charset="0"/>
              <a:buNone/>
            </a:pPr>
            <a:r>
              <a:rPr lang="en-US" sz="1600">
                <a:latin typeface="Helvetica" pitchFamily="2" charset="0"/>
              </a:rPr>
              <a:t>Yuhan Cui, AIBIL  </a:t>
            </a:r>
            <a:endParaRPr lang="en-US" sz="1600" dirty="0">
              <a:latin typeface="Helvetica" pitchFamily="2" charset="0"/>
            </a:endParaRPr>
          </a:p>
        </p:txBody>
      </p:sp>
      <p:sp>
        <p:nvSpPr>
          <p:cNvPr id="12" name="Content Placeholder 9">
            <a:extLst>
              <a:ext uri="{FF2B5EF4-FFF2-40B4-BE49-F238E27FC236}">
                <a16:creationId xmlns:a16="http://schemas.microsoft.com/office/drawing/2014/main" id="{D164E1E9-5B1D-30D5-FC65-216C81749D50}"/>
              </a:ext>
            </a:extLst>
          </p:cNvPr>
          <p:cNvSpPr txBox="1">
            <a:spLocks/>
          </p:cNvSpPr>
          <p:nvPr/>
        </p:nvSpPr>
        <p:spPr>
          <a:xfrm>
            <a:off x="8560658" y="2057721"/>
            <a:ext cx="3010932" cy="3565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effectLst/>
                <a:latin typeface="Helvetica" pitchFamily="2" charset="0"/>
              </a:rPr>
              <a:t>Dhivya Srinivasan, AIBIL  </a:t>
            </a:r>
          </a:p>
          <a:p>
            <a:pPr marL="0" indent="0">
              <a:buNone/>
            </a:pPr>
            <a:r>
              <a:rPr lang="en-US" sz="1600" dirty="0">
                <a:effectLst/>
                <a:latin typeface="Helvetica" pitchFamily="2" charset="0"/>
              </a:rPr>
              <a:t>Mark Bergman, AIBIL  </a:t>
            </a:r>
          </a:p>
          <a:p>
            <a:pPr marL="0" indent="0">
              <a:buNone/>
            </a:pPr>
            <a:r>
              <a:rPr lang="en-US" sz="1600" dirty="0">
                <a:effectLst/>
                <a:latin typeface="Helvetica" pitchFamily="2" charset="0"/>
              </a:rPr>
              <a:t>Ilya Nasrallah, AIBIL  </a:t>
            </a:r>
          </a:p>
          <a:p>
            <a:pPr marL="0" indent="0">
              <a:buNone/>
            </a:pPr>
            <a:r>
              <a:rPr lang="en-US" sz="1600" dirty="0">
                <a:effectLst/>
                <a:latin typeface="Helvetica" pitchFamily="2" charset="0"/>
              </a:rPr>
              <a:t>Fan Yong, MLBD  </a:t>
            </a:r>
          </a:p>
          <a:p>
            <a:pPr marL="0" indent="0">
              <a:buNone/>
            </a:pPr>
            <a:r>
              <a:rPr lang="en-US" sz="1600" dirty="0" err="1">
                <a:effectLst/>
                <a:latin typeface="Helvetica" pitchFamily="2" charset="0"/>
              </a:rPr>
              <a:t>Hongming</a:t>
            </a:r>
            <a:r>
              <a:rPr lang="en-US" sz="1600" dirty="0">
                <a:effectLst/>
                <a:latin typeface="Helvetica" pitchFamily="2" charset="0"/>
              </a:rPr>
              <a:t> Li, MLBD  </a:t>
            </a:r>
          </a:p>
          <a:p>
            <a:pPr marL="0" indent="0">
              <a:buNone/>
            </a:pPr>
            <a:r>
              <a:rPr lang="en-US" sz="1600" dirty="0" err="1">
                <a:effectLst/>
                <a:latin typeface="Helvetica" pitchFamily="2" charset="0"/>
              </a:rPr>
              <a:t>Yuncong</a:t>
            </a:r>
            <a:r>
              <a:rPr lang="en-US" sz="1600" dirty="0">
                <a:effectLst/>
                <a:latin typeface="Helvetica" pitchFamily="2" charset="0"/>
              </a:rPr>
              <a:t> Ma, MLBD  </a:t>
            </a:r>
          </a:p>
          <a:p>
            <a:pPr marL="0" indent="0">
              <a:buNone/>
            </a:pPr>
            <a:r>
              <a:rPr lang="en-US" sz="1600" dirty="0">
                <a:effectLst/>
                <a:latin typeface="Helvetica" pitchFamily="2" charset="0"/>
              </a:rPr>
              <a:t>Theodore Satterthwaite, LINC  </a:t>
            </a:r>
          </a:p>
          <a:p>
            <a:pPr marL="0" indent="0">
              <a:buNone/>
            </a:pPr>
            <a:r>
              <a:rPr lang="en-US" sz="1600" dirty="0">
                <a:effectLst/>
                <a:latin typeface="Helvetica" pitchFamily="2" charset="0"/>
              </a:rPr>
              <a:t>Matthew </a:t>
            </a:r>
            <a:r>
              <a:rPr lang="en-US" sz="1600" dirty="0" err="1">
                <a:effectLst/>
                <a:latin typeface="Helvetica" pitchFamily="2" charset="0"/>
              </a:rPr>
              <a:t>Cieslak</a:t>
            </a:r>
            <a:r>
              <a:rPr lang="en-US" sz="1600" dirty="0">
                <a:effectLst/>
                <a:latin typeface="Helvetica" pitchFamily="2" charset="0"/>
              </a:rPr>
              <a:t>, LINC  </a:t>
            </a:r>
          </a:p>
          <a:p>
            <a:pPr marL="0" indent="0">
              <a:buNone/>
            </a:pPr>
            <a:r>
              <a:rPr lang="en-US" sz="1600" dirty="0">
                <a:effectLst/>
                <a:latin typeface="Helvetica" pitchFamily="2" charset="0"/>
              </a:rPr>
              <a:t>Taylor </a:t>
            </a:r>
            <a:r>
              <a:rPr lang="en-US" sz="1600" dirty="0" err="1">
                <a:effectLst/>
                <a:latin typeface="Helvetica" pitchFamily="2" charset="0"/>
              </a:rPr>
              <a:t>Salo</a:t>
            </a:r>
            <a:r>
              <a:rPr lang="en-US" sz="1600" dirty="0">
                <a:effectLst/>
                <a:latin typeface="Helvetica" pitchFamily="2" charset="0"/>
              </a:rPr>
              <a:t>, LINC  </a:t>
            </a:r>
          </a:p>
          <a:p>
            <a:pPr marL="0" indent="0">
              <a:buNone/>
            </a:pPr>
            <a:r>
              <a:rPr lang="en-US" sz="1600" dirty="0">
                <a:effectLst/>
                <a:latin typeface="Helvetica" pitchFamily="2" charset="0"/>
              </a:rPr>
              <a:t>Daniel Wolf, Penn Psychiatry</a:t>
            </a:r>
          </a:p>
        </p:txBody>
      </p:sp>
      <p:pic>
        <p:nvPicPr>
          <p:cNvPr id="13" name="Picture 12" descr="A blue text on a black background&#10;&#10;Description automatically generated">
            <a:extLst>
              <a:ext uri="{FF2B5EF4-FFF2-40B4-BE49-F238E27FC236}">
                <a16:creationId xmlns:a16="http://schemas.microsoft.com/office/drawing/2014/main" id="{4323AF15-F467-0FE5-4457-9C2703ADC8F4}"/>
              </a:ext>
            </a:extLst>
          </p:cNvPr>
          <p:cNvPicPr>
            <a:picLocks noChangeAspect="1"/>
          </p:cNvPicPr>
          <p:nvPr/>
        </p:nvPicPr>
        <p:blipFill>
          <a:blip r:embed="rId10"/>
          <a:stretch>
            <a:fillRect/>
          </a:stretch>
        </p:blipFill>
        <p:spPr>
          <a:xfrm>
            <a:off x="620410" y="2199824"/>
            <a:ext cx="1820049" cy="464244"/>
          </a:xfrm>
          <a:prstGeom prst="rect">
            <a:avLst/>
          </a:prstGeom>
          <a:solidFill>
            <a:schemeClr val="bg1"/>
          </a:solidFill>
        </p:spPr>
      </p:pic>
    </p:spTree>
    <p:extLst>
      <p:ext uri="{BB962C8B-B14F-4D97-AF65-F5344CB8AC3E}">
        <p14:creationId xmlns:p14="http://schemas.microsoft.com/office/powerpoint/2010/main" val="67878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Line 5">
            <a:extLst>
              <a:ext uri="{FF2B5EF4-FFF2-40B4-BE49-F238E27FC236}">
                <a16:creationId xmlns:a16="http://schemas.microsoft.com/office/drawing/2014/main" id="{0A0956C8-D379-14D0-69BF-B8659493B963}"/>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2" name="Picture 11" descr="A colorful brain with white border&#10;&#10;Description automatically generated">
            <a:extLst>
              <a:ext uri="{FF2B5EF4-FFF2-40B4-BE49-F238E27FC236}">
                <a16:creationId xmlns:a16="http://schemas.microsoft.com/office/drawing/2014/main" id="{D867BE39-AB11-4161-BADB-EE98C2EDB8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3" name="Picture 12" descr="A close-up of a logo&#10;&#10;Description automatically generated">
            <a:extLst>
              <a:ext uri="{FF2B5EF4-FFF2-40B4-BE49-F238E27FC236}">
                <a16:creationId xmlns:a16="http://schemas.microsoft.com/office/drawing/2014/main" id="{9599B91F-8096-4418-10BE-F72245668227}"/>
              </a:ext>
            </a:extLst>
          </p:cNvPr>
          <p:cNvPicPr>
            <a:picLocks noChangeAspect="1"/>
          </p:cNvPicPr>
          <p:nvPr/>
        </p:nvPicPr>
        <p:blipFill>
          <a:blip r:embed="rId4"/>
          <a:stretch>
            <a:fillRect/>
          </a:stretch>
        </p:blipFill>
        <p:spPr>
          <a:xfrm>
            <a:off x="50399" y="0"/>
            <a:ext cx="2599137" cy="716585"/>
          </a:xfrm>
          <a:prstGeom prst="rect">
            <a:avLst/>
          </a:prstGeom>
        </p:spPr>
      </p:pic>
      <p:sp>
        <p:nvSpPr>
          <p:cNvPr id="14" name="Text Placeholder 13">
            <a:extLst>
              <a:ext uri="{FF2B5EF4-FFF2-40B4-BE49-F238E27FC236}">
                <a16:creationId xmlns:a16="http://schemas.microsoft.com/office/drawing/2014/main" id="{E5C73912-52B7-ECC8-E41C-F7DAD3134F74}"/>
              </a:ext>
            </a:extLst>
          </p:cNvPr>
          <p:cNvSpPr txBox="1">
            <a:spLocks/>
          </p:cNvSpPr>
          <p:nvPr/>
        </p:nvSpPr>
        <p:spPr>
          <a:xfrm>
            <a:off x="50399" y="848611"/>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Our work</a:t>
            </a:r>
          </a:p>
        </p:txBody>
      </p:sp>
      <p:sp>
        <p:nvSpPr>
          <p:cNvPr id="3" name="Content Placeholder 2">
            <a:extLst>
              <a:ext uri="{FF2B5EF4-FFF2-40B4-BE49-F238E27FC236}">
                <a16:creationId xmlns:a16="http://schemas.microsoft.com/office/drawing/2014/main" id="{EAEB8891-F9AF-D134-CA15-8886A8E23C0B}"/>
              </a:ext>
            </a:extLst>
          </p:cNvPr>
          <p:cNvSpPr>
            <a:spLocks noGrp="1"/>
          </p:cNvSpPr>
          <p:nvPr>
            <p:ph idx="1"/>
          </p:nvPr>
        </p:nvSpPr>
        <p:spPr>
          <a:xfrm>
            <a:off x="257664" y="1407688"/>
            <a:ext cx="11476653" cy="5450312"/>
          </a:xfrm>
        </p:spPr>
        <p:txBody>
          <a:bodyPr>
            <a:normAutofit/>
          </a:bodyPr>
          <a:lstStyle/>
          <a:p>
            <a:r>
              <a:rPr lang="en-US" sz="1050" dirty="0"/>
              <a:t>Doshi J, </a:t>
            </a:r>
            <a:r>
              <a:rPr lang="en-US" sz="1050" dirty="0" err="1"/>
              <a:t>Erus</a:t>
            </a:r>
            <a:r>
              <a:rPr lang="en-US" sz="1050" dirty="0"/>
              <a:t> G, </a:t>
            </a:r>
            <a:r>
              <a:rPr lang="en-US" sz="1050" dirty="0" err="1"/>
              <a:t>Ou</a:t>
            </a:r>
            <a:r>
              <a:rPr lang="en-US" sz="1050" dirty="0"/>
              <a:t> Y, et al. MUSE: </a:t>
            </a:r>
            <a:r>
              <a:rPr lang="en-US" sz="1050" dirty="0" err="1"/>
              <a:t>MUlti</a:t>
            </a:r>
            <a:r>
              <a:rPr lang="en-US" sz="1050" dirty="0"/>
              <a:t>-atlas region Segmentation utilizing Ensembles of registration algorithms and parameters, and locally optimal atlas selection. </a:t>
            </a:r>
            <a:r>
              <a:rPr lang="en-US" sz="1050" b="1" dirty="0" err="1"/>
              <a:t>NeuroImage</a:t>
            </a:r>
            <a:r>
              <a:rPr lang="en-US" sz="1050" dirty="0"/>
              <a:t>. 2016;127:186–195.</a:t>
            </a:r>
          </a:p>
          <a:p>
            <a:pPr algn="l">
              <a:buFont typeface="Arial" panose="020B0604020202020204" pitchFamily="34" charset="0"/>
              <a:buChar char="•"/>
            </a:pPr>
            <a:r>
              <a:rPr lang="en-US" sz="1050" b="0" i="0" dirty="0" err="1">
                <a:solidFill>
                  <a:srgbClr val="000000"/>
                </a:solidFill>
                <a:effectLst/>
              </a:rPr>
              <a:t>Cieslak</a:t>
            </a:r>
            <a:r>
              <a:rPr lang="en-US" sz="1050" b="0" i="0" dirty="0">
                <a:solidFill>
                  <a:srgbClr val="000000"/>
                </a:solidFill>
                <a:effectLst/>
              </a:rPr>
              <a:t>, M., Cook, P.A., He, X. et al. </a:t>
            </a:r>
            <a:r>
              <a:rPr lang="en-US" sz="1050" b="0" i="0" dirty="0" err="1">
                <a:solidFill>
                  <a:srgbClr val="000000"/>
                </a:solidFill>
                <a:effectLst/>
              </a:rPr>
              <a:t>QSIPrep</a:t>
            </a:r>
            <a:r>
              <a:rPr lang="en-US" sz="1050" b="0" i="0" dirty="0">
                <a:solidFill>
                  <a:srgbClr val="000000"/>
                </a:solidFill>
                <a:effectLst/>
              </a:rPr>
              <a:t>: an integrative platform for preprocessing and reconstructing diffusion MRI data. </a:t>
            </a:r>
            <a:r>
              <a:rPr lang="en-US" sz="1050" b="1" i="0" dirty="0">
                <a:solidFill>
                  <a:srgbClr val="000000"/>
                </a:solidFill>
                <a:effectLst/>
              </a:rPr>
              <a:t>Nature Methods </a:t>
            </a:r>
            <a:r>
              <a:rPr lang="en-US" sz="1050" b="0" i="0" dirty="0">
                <a:solidFill>
                  <a:srgbClr val="000000"/>
                </a:solidFill>
                <a:effectLst/>
              </a:rPr>
              <a:t>18, 775–778 (2021). </a:t>
            </a:r>
          </a:p>
          <a:p>
            <a:pPr algn="l">
              <a:buFont typeface="Arial" panose="020B0604020202020204" pitchFamily="34" charset="0"/>
              <a:buChar char="•"/>
            </a:pPr>
            <a:r>
              <a:rPr lang="en-US" sz="1050" b="0" i="0" dirty="0">
                <a:solidFill>
                  <a:srgbClr val="000000"/>
                </a:solidFill>
                <a:effectLst/>
              </a:rPr>
              <a:t>Esteban, O., Markiewicz, C.J., Blair, R.W. et al. fMRIPrep: a robust preprocessing pipeline for functional MRI. </a:t>
            </a:r>
            <a:r>
              <a:rPr lang="en-US" sz="1050" b="1" i="0" dirty="0">
                <a:solidFill>
                  <a:srgbClr val="000000"/>
                </a:solidFill>
                <a:effectLst/>
              </a:rPr>
              <a:t>Nat</a:t>
            </a:r>
            <a:r>
              <a:rPr lang="en-US" sz="1050" b="1" dirty="0">
                <a:solidFill>
                  <a:srgbClr val="000000"/>
                </a:solidFill>
              </a:rPr>
              <a:t>ure</a:t>
            </a:r>
            <a:r>
              <a:rPr lang="en-US" sz="1050" b="1" i="0" dirty="0">
                <a:solidFill>
                  <a:srgbClr val="000000"/>
                </a:solidFill>
                <a:effectLst/>
              </a:rPr>
              <a:t> Methods </a:t>
            </a:r>
            <a:r>
              <a:rPr lang="en-US" sz="1050" b="0" i="0" dirty="0">
                <a:solidFill>
                  <a:srgbClr val="000000"/>
                </a:solidFill>
                <a:effectLst/>
              </a:rPr>
              <a:t>16, 111–116 (2019). </a:t>
            </a:r>
          </a:p>
          <a:p>
            <a:pPr algn="l">
              <a:buFont typeface="Arial" panose="020B0604020202020204" pitchFamily="34" charset="0"/>
              <a:buChar char="•"/>
            </a:pPr>
            <a:r>
              <a:rPr lang="en-US" sz="1050" b="0" i="0" dirty="0">
                <a:solidFill>
                  <a:srgbClr val="000000"/>
                </a:solidFill>
                <a:effectLst/>
              </a:rPr>
              <a:t>Mehta K, </a:t>
            </a:r>
            <a:r>
              <a:rPr lang="en-US" sz="1050" b="0" i="0" dirty="0" err="1">
                <a:solidFill>
                  <a:srgbClr val="000000"/>
                </a:solidFill>
                <a:effectLst/>
              </a:rPr>
              <a:t>Salo</a:t>
            </a:r>
            <a:r>
              <a:rPr lang="en-US" sz="1050" b="0" i="0" dirty="0">
                <a:solidFill>
                  <a:srgbClr val="000000"/>
                </a:solidFill>
                <a:effectLst/>
              </a:rPr>
              <a:t> T, Madison T, </a:t>
            </a:r>
            <a:r>
              <a:rPr lang="en-US" sz="1050" b="0" i="0" dirty="0" err="1">
                <a:solidFill>
                  <a:srgbClr val="000000"/>
                </a:solidFill>
                <a:effectLst/>
              </a:rPr>
              <a:t>Adebimpe</a:t>
            </a:r>
            <a:r>
              <a:rPr lang="en-US" sz="1050" b="0" i="0" dirty="0">
                <a:solidFill>
                  <a:srgbClr val="000000"/>
                </a:solidFill>
                <a:effectLst/>
              </a:rPr>
              <a:t> A, Bassett DS, </a:t>
            </a:r>
            <a:r>
              <a:rPr lang="en-US" sz="1050" b="0" i="0" dirty="0" err="1">
                <a:solidFill>
                  <a:srgbClr val="000000"/>
                </a:solidFill>
                <a:effectLst/>
              </a:rPr>
              <a:t>Bertolero</a:t>
            </a:r>
            <a:r>
              <a:rPr lang="en-US" sz="1050" b="0" i="0" dirty="0">
                <a:solidFill>
                  <a:srgbClr val="000000"/>
                </a:solidFill>
                <a:effectLst/>
              </a:rPr>
              <a:t> M, </a:t>
            </a:r>
            <a:r>
              <a:rPr lang="en-US" sz="1050" b="0" i="0" dirty="0" err="1">
                <a:solidFill>
                  <a:srgbClr val="000000"/>
                </a:solidFill>
                <a:effectLst/>
              </a:rPr>
              <a:t>Cieslak</a:t>
            </a:r>
            <a:r>
              <a:rPr lang="en-US" sz="1050" b="0" i="0" dirty="0">
                <a:solidFill>
                  <a:srgbClr val="000000"/>
                </a:solidFill>
                <a:effectLst/>
              </a:rPr>
              <a:t> M, </a:t>
            </a:r>
            <a:r>
              <a:rPr lang="en-US" sz="1050" b="0" i="0" dirty="0" err="1">
                <a:solidFill>
                  <a:srgbClr val="000000"/>
                </a:solidFill>
                <a:effectLst/>
              </a:rPr>
              <a:t>Covitz</a:t>
            </a:r>
            <a:r>
              <a:rPr lang="en-US" sz="1050" b="0" i="0" dirty="0">
                <a:solidFill>
                  <a:srgbClr val="000000"/>
                </a:solidFill>
                <a:effectLst/>
              </a:rPr>
              <a:t> S, Houghton A, Keller AS, Luo A, Miranda-Dominguez O, Nelson SM, </a:t>
            </a:r>
            <a:r>
              <a:rPr lang="en-US" sz="1050" b="0" i="0" dirty="0" err="1">
                <a:solidFill>
                  <a:srgbClr val="000000"/>
                </a:solidFill>
                <a:effectLst/>
              </a:rPr>
              <a:t>Shafiei</a:t>
            </a:r>
            <a:r>
              <a:rPr lang="en-US" sz="1050" b="0" i="0" dirty="0">
                <a:solidFill>
                  <a:srgbClr val="000000"/>
                </a:solidFill>
                <a:effectLst/>
              </a:rPr>
              <a:t> G, </a:t>
            </a:r>
            <a:r>
              <a:rPr lang="en-US" sz="1050" b="0" i="0" dirty="0" err="1">
                <a:solidFill>
                  <a:srgbClr val="000000"/>
                </a:solidFill>
                <a:effectLst/>
              </a:rPr>
              <a:t>Shanmugan</a:t>
            </a:r>
            <a:r>
              <a:rPr lang="en-US" sz="1050" b="0" i="0" dirty="0">
                <a:solidFill>
                  <a:srgbClr val="000000"/>
                </a:solidFill>
                <a:effectLst/>
              </a:rPr>
              <a:t> S, Shinohara RT, Sydnor VJ, </a:t>
            </a:r>
            <a:r>
              <a:rPr lang="en-US" sz="1050" b="0" i="0" dirty="0" err="1">
                <a:solidFill>
                  <a:srgbClr val="000000"/>
                </a:solidFill>
                <a:effectLst/>
              </a:rPr>
              <a:t>Feczko</a:t>
            </a:r>
            <a:r>
              <a:rPr lang="en-US" sz="1050" b="0" i="0" dirty="0">
                <a:solidFill>
                  <a:srgbClr val="000000"/>
                </a:solidFill>
                <a:effectLst/>
              </a:rPr>
              <a:t> E, Fair DA, Satterthwaite TD. XCP-D: A Robust Pipeline for the post-processing of fMRI data. </a:t>
            </a:r>
            <a:r>
              <a:rPr lang="en-US" sz="1050" b="0" i="0" dirty="0" err="1">
                <a:solidFill>
                  <a:srgbClr val="000000"/>
                </a:solidFill>
                <a:effectLst/>
              </a:rPr>
              <a:t>bioRxiv</a:t>
            </a:r>
            <a:endParaRPr lang="en-US" sz="1050" b="0" i="0" dirty="0">
              <a:solidFill>
                <a:srgbClr val="000000"/>
              </a:solidFill>
              <a:effectLst/>
            </a:endParaRPr>
          </a:p>
          <a:p>
            <a:pPr algn="l">
              <a:buFont typeface="Arial" panose="020B0604020202020204" pitchFamily="34" charset="0"/>
              <a:buChar char="•"/>
            </a:pPr>
            <a:r>
              <a:rPr lang="en-US" sz="1050" b="0" i="0" dirty="0">
                <a:solidFill>
                  <a:srgbClr val="000000"/>
                </a:solidFill>
                <a:effectLst/>
              </a:rPr>
              <a:t>Da X, Toledo JB, Zee J, et al. Integration and relative value of biomarkers for prediction of MCI to AD progression: Spatial patterns of brain atrophy, cognitive scores, APOE genotype and CSF biomarkers. </a:t>
            </a:r>
            <a:r>
              <a:rPr lang="en-US" sz="1050" b="1" i="0" dirty="0" err="1">
                <a:solidFill>
                  <a:srgbClr val="000000"/>
                </a:solidFill>
                <a:effectLst/>
              </a:rPr>
              <a:t>NeuroImage</a:t>
            </a:r>
            <a:r>
              <a:rPr lang="en-US" sz="1050" b="0" i="0" dirty="0">
                <a:solidFill>
                  <a:srgbClr val="000000"/>
                </a:solidFill>
                <a:effectLst/>
              </a:rPr>
              <a:t> Clin. 2014;4(0):164–173.</a:t>
            </a:r>
          </a:p>
          <a:p>
            <a:pPr algn="l">
              <a:buFont typeface="Arial" panose="020B0604020202020204" pitchFamily="34" charset="0"/>
              <a:buChar char="•"/>
            </a:pPr>
            <a:r>
              <a:rPr lang="en-US" sz="1050" b="0" i="0" dirty="0">
                <a:solidFill>
                  <a:srgbClr val="000000"/>
                </a:solidFill>
                <a:effectLst/>
              </a:rPr>
              <a:t>Davatzikos C, Xu F, An Y, Fan Y, Resnick SM. Longitudinal progression of Alzheimer’s-like patterns of atrophy in normal older adults: the SPARE-AD index. </a:t>
            </a:r>
            <a:r>
              <a:rPr lang="en-US" sz="1050" b="1" i="0" dirty="0">
                <a:solidFill>
                  <a:srgbClr val="000000"/>
                </a:solidFill>
                <a:effectLst/>
              </a:rPr>
              <a:t>Brain</a:t>
            </a:r>
            <a:r>
              <a:rPr lang="en-US" sz="1050" b="0" i="0" dirty="0">
                <a:solidFill>
                  <a:srgbClr val="000000"/>
                </a:solidFill>
                <a:effectLst/>
              </a:rPr>
              <a:t>. 2009;132(8):2026–2035.</a:t>
            </a:r>
          </a:p>
          <a:p>
            <a:r>
              <a:rPr lang="en-US" sz="1050" b="0" i="0" dirty="0" err="1">
                <a:solidFill>
                  <a:srgbClr val="000000"/>
                </a:solidFill>
                <a:effectLst/>
              </a:rPr>
              <a:t>Bashyam</a:t>
            </a:r>
            <a:r>
              <a:rPr lang="en-US" sz="1050" b="0" i="0" dirty="0">
                <a:solidFill>
                  <a:srgbClr val="000000"/>
                </a:solidFill>
                <a:effectLst/>
              </a:rPr>
              <a:t> VM, et al. MRI signatures of brain age and disease over the lifespan based on a deep brain network and 14 468 individuals worldwide. </a:t>
            </a:r>
            <a:r>
              <a:rPr lang="en-US" sz="1050" b="1" i="0" dirty="0">
                <a:solidFill>
                  <a:srgbClr val="000000"/>
                </a:solidFill>
                <a:effectLst/>
              </a:rPr>
              <a:t>Brain</a:t>
            </a:r>
            <a:r>
              <a:rPr lang="en-US" sz="1050" b="0" i="0" dirty="0">
                <a:solidFill>
                  <a:srgbClr val="000000"/>
                </a:solidFill>
                <a:effectLst/>
              </a:rPr>
              <a:t>. 2020 Jul 1;143(7):2312-2324.</a:t>
            </a:r>
          </a:p>
          <a:p>
            <a:r>
              <a:rPr lang="en-US" sz="1050" b="0" i="0" dirty="0">
                <a:solidFill>
                  <a:srgbClr val="000000"/>
                </a:solidFill>
                <a:effectLst/>
              </a:rPr>
              <a:t>Wen, J. et al. Characterizing Heterogeneity in Neuroimaging, Cognition, Clinical Symptoms, and Genetics Among Patients With Late-Life Depression. </a:t>
            </a:r>
            <a:r>
              <a:rPr lang="en-US" sz="1050" b="1" i="0" dirty="0">
                <a:solidFill>
                  <a:srgbClr val="000000"/>
                </a:solidFill>
                <a:effectLst/>
              </a:rPr>
              <a:t>JAMA Psychiatry </a:t>
            </a:r>
            <a:r>
              <a:rPr lang="en-US" sz="1050" b="0" i="0" dirty="0">
                <a:solidFill>
                  <a:srgbClr val="000000"/>
                </a:solidFill>
                <a:effectLst/>
              </a:rPr>
              <a:t>79, 464-474 (2022).</a:t>
            </a:r>
          </a:p>
          <a:p>
            <a:r>
              <a:rPr lang="en-US" sz="1050" b="0" i="0" dirty="0">
                <a:solidFill>
                  <a:srgbClr val="000000"/>
                </a:solidFill>
                <a:effectLst/>
              </a:rPr>
              <a:t>Yang, Z. et al. A deep learning framework identifies dimensional representations of Alzheimer’s Disease from brain structure. </a:t>
            </a:r>
            <a:r>
              <a:rPr lang="en-US" sz="1050" b="1" i="0" dirty="0">
                <a:solidFill>
                  <a:srgbClr val="000000"/>
                </a:solidFill>
                <a:effectLst/>
              </a:rPr>
              <a:t>Nature Communications </a:t>
            </a:r>
            <a:r>
              <a:rPr lang="en-US" sz="1050" b="0" i="0" dirty="0">
                <a:solidFill>
                  <a:srgbClr val="000000"/>
                </a:solidFill>
                <a:effectLst/>
              </a:rPr>
              <a:t>12 (2021).</a:t>
            </a:r>
          </a:p>
          <a:p>
            <a:r>
              <a:rPr lang="en-US" sz="1050" b="0" i="0" dirty="0">
                <a:solidFill>
                  <a:srgbClr val="000000"/>
                </a:solidFill>
                <a:effectLst/>
              </a:rPr>
              <a:t>Yang, Z., Wen, J., Abdulkadir, A. et al. Gene-SGAN: discovering disease subtypes with imaging and genetic signatures via multi-view weakly-supervised deep clustering. </a:t>
            </a:r>
            <a:r>
              <a:rPr lang="en-US" sz="1050" b="1" i="0" dirty="0">
                <a:solidFill>
                  <a:srgbClr val="000000"/>
                </a:solidFill>
                <a:effectLst/>
              </a:rPr>
              <a:t>Nature Commun</a:t>
            </a:r>
            <a:r>
              <a:rPr lang="en-US" sz="1050" b="1" dirty="0">
                <a:solidFill>
                  <a:srgbClr val="000000"/>
                </a:solidFill>
              </a:rPr>
              <a:t>ications </a:t>
            </a:r>
            <a:r>
              <a:rPr lang="en-US" sz="1050" b="0" i="0" dirty="0">
                <a:solidFill>
                  <a:srgbClr val="000000"/>
                </a:solidFill>
                <a:effectLst/>
              </a:rPr>
              <a:t>15, 354 (2024).</a:t>
            </a:r>
            <a:endParaRPr lang="el-GR" sz="1050" dirty="0">
              <a:solidFill>
                <a:srgbClr val="000000"/>
              </a:solidFill>
            </a:endParaRPr>
          </a:p>
          <a:p>
            <a:r>
              <a:rPr lang="en-US" sz="1050" b="0" i="0" dirty="0">
                <a:solidFill>
                  <a:srgbClr val="000000"/>
                </a:solidFill>
                <a:effectLst/>
              </a:rPr>
              <a:t>Fortin, J.-P., Cullen, N., </a:t>
            </a:r>
            <a:r>
              <a:rPr lang="en-US" sz="1050" b="0" i="0" dirty="0" err="1">
                <a:solidFill>
                  <a:srgbClr val="000000"/>
                </a:solidFill>
                <a:effectLst/>
              </a:rPr>
              <a:t>Sheline</a:t>
            </a:r>
            <a:r>
              <a:rPr lang="en-US" sz="1050" b="0" i="0" dirty="0">
                <a:solidFill>
                  <a:srgbClr val="000000"/>
                </a:solidFill>
                <a:effectLst/>
              </a:rPr>
              <a:t>, Y. I., Taylor, W. D., </a:t>
            </a:r>
            <a:r>
              <a:rPr lang="en-US" sz="1050" b="0" i="0" dirty="0" err="1">
                <a:solidFill>
                  <a:srgbClr val="000000"/>
                </a:solidFill>
                <a:effectLst/>
              </a:rPr>
              <a:t>Aselcioglu</a:t>
            </a:r>
            <a:r>
              <a:rPr lang="en-US" sz="1050" b="0" i="0" dirty="0">
                <a:solidFill>
                  <a:srgbClr val="000000"/>
                </a:solidFill>
                <a:effectLst/>
              </a:rPr>
              <a:t>, I., Cook, P. A., Adams, P., Cooper, C., Fava, M., McGrath, P. J., McInnis, M., Phillips, M. L., Trivedi, M. H., Weissman, M. M., &amp; Shinohara, R. T. (2018). Harmonization of cortical thickness measurements across scanners and sites. </a:t>
            </a:r>
            <a:r>
              <a:rPr lang="en-US" sz="1050" b="1" i="0" dirty="0" err="1">
                <a:solidFill>
                  <a:srgbClr val="000000"/>
                </a:solidFill>
                <a:effectLst/>
              </a:rPr>
              <a:t>NeuroImage</a:t>
            </a:r>
            <a:r>
              <a:rPr lang="en-US" sz="1050" b="0" i="0" dirty="0">
                <a:solidFill>
                  <a:srgbClr val="000000"/>
                </a:solidFill>
                <a:effectLst/>
              </a:rPr>
              <a:t>, 167, 104–120.</a:t>
            </a:r>
            <a:endParaRPr lang="el-GR" sz="1050" b="0" i="0" dirty="0">
              <a:solidFill>
                <a:srgbClr val="000000"/>
              </a:solidFill>
              <a:effectLst/>
            </a:endParaRPr>
          </a:p>
          <a:p>
            <a:r>
              <a:rPr lang="en-US" sz="1050" b="0" i="0" dirty="0">
                <a:solidFill>
                  <a:srgbClr val="000000"/>
                </a:solidFill>
                <a:effectLst/>
              </a:rPr>
              <a:t>Fortin, J.-P., Parker, D., </a:t>
            </a:r>
            <a:r>
              <a:rPr lang="en-US" sz="1050" b="0" i="0" dirty="0" err="1">
                <a:solidFill>
                  <a:srgbClr val="000000"/>
                </a:solidFill>
                <a:effectLst/>
              </a:rPr>
              <a:t>Tunç</a:t>
            </a:r>
            <a:r>
              <a:rPr lang="en-US" sz="1050" b="0" i="0" dirty="0">
                <a:solidFill>
                  <a:srgbClr val="000000"/>
                </a:solidFill>
                <a:effectLst/>
              </a:rPr>
              <a:t>, B., Watanabe, T., Elliott, M. A., </a:t>
            </a:r>
            <a:r>
              <a:rPr lang="en-US" sz="1050" b="0" i="0" dirty="0" err="1">
                <a:solidFill>
                  <a:srgbClr val="000000"/>
                </a:solidFill>
                <a:effectLst/>
              </a:rPr>
              <a:t>Ruparel</a:t>
            </a:r>
            <a:r>
              <a:rPr lang="en-US" sz="1050" b="0" i="0" dirty="0">
                <a:solidFill>
                  <a:srgbClr val="000000"/>
                </a:solidFill>
                <a:effectLst/>
              </a:rPr>
              <a:t>, K., </a:t>
            </a:r>
            <a:r>
              <a:rPr lang="en-US" sz="1050" b="0" i="0" dirty="0" err="1">
                <a:solidFill>
                  <a:srgbClr val="000000"/>
                </a:solidFill>
                <a:effectLst/>
              </a:rPr>
              <a:t>Roalf</a:t>
            </a:r>
            <a:r>
              <a:rPr lang="en-US" sz="1050" b="0" i="0" dirty="0">
                <a:solidFill>
                  <a:srgbClr val="000000"/>
                </a:solidFill>
                <a:effectLst/>
              </a:rPr>
              <a:t>, D. R., Satterthwaite, T. D., Gur, R. C., Gur, R. E., Schultz, R. T., Verma, R., &amp; Shinohara, R. T. (2017). Harmonization of multi-site diffusion tensor imaging data. </a:t>
            </a:r>
            <a:r>
              <a:rPr lang="en-US" sz="1050" b="1" i="0" dirty="0" err="1">
                <a:solidFill>
                  <a:srgbClr val="000000"/>
                </a:solidFill>
                <a:effectLst/>
              </a:rPr>
              <a:t>NeuroImage</a:t>
            </a:r>
            <a:r>
              <a:rPr lang="en-US" sz="1050" b="0" i="0" dirty="0">
                <a:solidFill>
                  <a:srgbClr val="000000"/>
                </a:solidFill>
                <a:effectLst/>
              </a:rPr>
              <a:t>, 161, 149–170</a:t>
            </a:r>
            <a:r>
              <a:rPr lang="el-GR" sz="1050" b="0" i="0" dirty="0">
                <a:solidFill>
                  <a:srgbClr val="000000"/>
                </a:solidFill>
                <a:effectLst/>
              </a:rPr>
              <a:t>.</a:t>
            </a:r>
          </a:p>
          <a:p>
            <a:r>
              <a:rPr lang="en-US" sz="1050" b="0" i="0" dirty="0">
                <a:solidFill>
                  <a:srgbClr val="000000"/>
                </a:solidFill>
                <a:effectLst/>
              </a:rPr>
              <a:t>Johnson, W. E., Li, C., &amp; </a:t>
            </a:r>
            <a:r>
              <a:rPr lang="en-US" sz="1050" b="0" i="0" dirty="0" err="1">
                <a:solidFill>
                  <a:srgbClr val="000000"/>
                </a:solidFill>
                <a:effectLst/>
              </a:rPr>
              <a:t>Rabinovic</a:t>
            </a:r>
            <a:r>
              <a:rPr lang="en-US" sz="1050" b="0" i="0" dirty="0">
                <a:solidFill>
                  <a:srgbClr val="000000"/>
                </a:solidFill>
                <a:effectLst/>
              </a:rPr>
              <a:t>, A. (2007). Adjusting batch effects in microarray expression data using empirical Bayes methods. </a:t>
            </a:r>
            <a:r>
              <a:rPr lang="en-US" sz="1050" b="1" i="0" dirty="0">
                <a:solidFill>
                  <a:srgbClr val="000000"/>
                </a:solidFill>
                <a:effectLst/>
              </a:rPr>
              <a:t>Biostatistics</a:t>
            </a:r>
            <a:r>
              <a:rPr lang="en-US" sz="1050" b="0" i="0" dirty="0">
                <a:solidFill>
                  <a:srgbClr val="000000"/>
                </a:solidFill>
                <a:effectLst/>
              </a:rPr>
              <a:t>, 8(1), 118–127. </a:t>
            </a:r>
            <a:endParaRPr lang="el-GR" sz="1050" b="0" i="0" dirty="0">
              <a:solidFill>
                <a:srgbClr val="000000"/>
              </a:solidFill>
              <a:effectLst/>
            </a:endParaRPr>
          </a:p>
          <a:p>
            <a:r>
              <a:rPr lang="en-US" sz="1050" b="0" i="0" dirty="0">
                <a:solidFill>
                  <a:srgbClr val="000000"/>
                </a:solidFill>
                <a:effectLst/>
              </a:rPr>
              <a:t>Chen, A. A., Beer, J. C., </a:t>
            </a:r>
            <a:r>
              <a:rPr lang="en-US" sz="1050" b="0" i="0" dirty="0" err="1">
                <a:solidFill>
                  <a:srgbClr val="000000"/>
                </a:solidFill>
                <a:effectLst/>
              </a:rPr>
              <a:t>Tustison</a:t>
            </a:r>
            <a:r>
              <a:rPr lang="en-US" sz="1050" b="0" i="0" dirty="0">
                <a:solidFill>
                  <a:srgbClr val="000000"/>
                </a:solidFill>
                <a:effectLst/>
              </a:rPr>
              <a:t>, N. J., Cook, P. A., Shinohara, R. T., Shou, H., &amp; Initiative, T. A. D. N. (2022). Mitigating site effects in covariance for machine learning in neuroimaging data. Human Brain Mapping, 43(4), 1179–1195. </a:t>
            </a:r>
            <a:endParaRPr lang="el-GR" sz="1050" b="0" i="0" dirty="0">
              <a:solidFill>
                <a:srgbClr val="000000"/>
              </a:solidFill>
              <a:effectLst/>
            </a:endParaRPr>
          </a:p>
          <a:p>
            <a:r>
              <a:rPr lang="en-US" sz="1050" b="0" i="0" dirty="0">
                <a:solidFill>
                  <a:srgbClr val="000000"/>
                </a:solidFill>
                <a:effectLst/>
              </a:rPr>
              <a:t>Beer, J. C., </a:t>
            </a:r>
            <a:r>
              <a:rPr lang="en-US" sz="1050" b="0" i="0" dirty="0" err="1">
                <a:solidFill>
                  <a:srgbClr val="000000"/>
                </a:solidFill>
                <a:effectLst/>
              </a:rPr>
              <a:t>Tustison</a:t>
            </a:r>
            <a:r>
              <a:rPr lang="en-US" sz="1050" b="0" i="0" dirty="0">
                <a:solidFill>
                  <a:srgbClr val="000000"/>
                </a:solidFill>
                <a:effectLst/>
              </a:rPr>
              <a:t>, N. J., Cook, P. A., Davatzikos, C., </a:t>
            </a:r>
            <a:r>
              <a:rPr lang="en-US" sz="1050" b="0" i="0" dirty="0" err="1">
                <a:solidFill>
                  <a:srgbClr val="000000"/>
                </a:solidFill>
                <a:effectLst/>
              </a:rPr>
              <a:t>Sheline</a:t>
            </a:r>
            <a:r>
              <a:rPr lang="en-US" sz="1050" b="0" i="0" dirty="0">
                <a:solidFill>
                  <a:srgbClr val="000000"/>
                </a:solidFill>
                <a:effectLst/>
              </a:rPr>
              <a:t>, Y. I., Shinohara, R. T., &amp; Linn, K. A. (2020). Longitudinal </a:t>
            </a:r>
            <a:r>
              <a:rPr lang="en-US" sz="1050" b="0" i="0" dirty="0" err="1">
                <a:solidFill>
                  <a:srgbClr val="000000"/>
                </a:solidFill>
                <a:effectLst/>
              </a:rPr>
              <a:t>ComBat</a:t>
            </a:r>
            <a:r>
              <a:rPr lang="en-US" sz="1050" b="0" i="0" dirty="0">
                <a:solidFill>
                  <a:srgbClr val="000000"/>
                </a:solidFill>
                <a:effectLst/>
              </a:rPr>
              <a:t>: A method for harmonizing longitudinal multi-scanner imaging data. </a:t>
            </a:r>
            <a:r>
              <a:rPr lang="en-US" sz="1050" b="1" i="0" dirty="0" err="1">
                <a:solidFill>
                  <a:srgbClr val="000000"/>
                </a:solidFill>
                <a:effectLst/>
              </a:rPr>
              <a:t>NeuroImage</a:t>
            </a:r>
            <a:r>
              <a:rPr lang="en-US" sz="1050" b="0" i="0" dirty="0">
                <a:solidFill>
                  <a:srgbClr val="000000"/>
                </a:solidFill>
                <a:effectLst/>
              </a:rPr>
              <a:t>, 220, 117129. </a:t>
            </a:r>
            <a:endParaRPr lang="el-GR" sz="1050" b="0" i="0" dirty="0">
              <a:solidFill>
                <a:srgbClr val="000000"/>
              </a:solidFill>
              <a:effectLst/>
            </a:endParaRPr>
          </a:p>
          <a:p>
            <a:r>
              <a:rPr lang="en-US" sz="1050" b="0" i="0" dirty="0" err="1">
                <a:solidFill>
                  <a:srgbClr val="000000"/>
                </a:solidFill>
                <a:effectLst/>
              </a:rPr>
              <a:t>Pomponio</a:t>
            </a:r>
            <a:r>
              <a:rPr lang="en-US" sz="1050" b="0" i="0" dirty="0">
                <a:solidFill>
                  <a:srgbClr val="000000"/>
                </a:solidFill>
                <a:effectLst/>
              </a:rPr>
              <a:t>, R., Shou, H., Davatzikos, C., et al., (2020). "Harmonization of large MRI datasets for the analysis of brain imaging patterns throughout the lifespan." </a:t>
            </a:r>
            <a:r>
              <a:rPr lang="en-US" sz="1050" b="1" i="0" dirty="0" err="1">
                <a:solidFill>
                  <a:srgbClr val="000000"/>
                </a:solidFill>
                <a:effectLst/>
              </a:rPr>
              <a:t>NeuroImage</a:t>
            </a:r>
            <a:r>
              <a:rPr lang="en-US" sz="1050" b="0" i="0" dirty="0">
                <a:solidFill>
                  <a:srgbClr val="000000"/>
                </a:solidFill>
                <a:effectLst/>
              </a:rPr>
              <a:t> 208. </a:t>
            </a:r>
            <a:endParaRPr lang="el-GR" sz="1050" b="0" i="0" dirty="0">
              <a:solidFill>
                <a:srgbClr val="000000"/>
              </a:solidFill>
              <a:effectLst/>
            </a:endParaRPr>
          </a:p>
        </p:txBody>
      </p:sp>
    </p:spTree>
    <p:extLst>
      <p:ext uri="{BB962C8B-B14F-4D97-AF65-F5344CB8AC3E}">
        <p14:creationId xmlns:p14="http://schemas.microsoft.com/office/powerpoint/2010/main" val="1713754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a:extLst>
              <a:ext uri="{FF2B5EF4-FFF2-40B4-BE49-F238E27FC236}">
                <a16:creationId xmlns:a16="http://schemas.microsoft.com/office/drawing/2014/main" id="{4AC3C20A-6619-C050-11C9-3A9DBBDFB5C2}"/>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0" name="Picture 9" descr="A colorful brain with white border&#10;&#10;Description automatically generated">
            <a:extLst>
              <a:ext uri="{FF2B5EF4-FFF2-40B4-BE49-F238E27FC236}">
                <a16:creationId xmlns:a16="http://schemas.microsoft.com/office/drawing/2014/main" id="{A69C2ECD-A4C9-A759-1264-0FB0251F1C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1" name="Picture 10" descr="A close-up of a logo&#10;&#10;Description automatically generated">
            <a:extLst>
              <a:ext uri="{FF2B5EF4-FFF2-40B4-BE49-F238E27FC236}">
                <a16:creationId xmlns:a16="http://schemas.microsoft.com/office/drawing/2014/main" id="{51AED19B-73B3-F25F-2123-49B3991637C6}"/>
              </a:ext>
            </a:extLst>
          </p:cNvPr>
          <p:cNvPicPr>
            <a:picLocks noChangeAspect="1"/>
          </p:cNvPicPr>
          <p:nvPr/>
        </p:nvPicPr>
        <p:blipFill>
          <a:blip r:embed="rId4"/>
          <a:stretch>
            <a:fillRect/>
          </a:stretch>
        </p:blipFill>
        <p:spPr>
          <a:xfrm>
            <a:off x="50399" y="0"/>
            <a:ext cx="2599137" cy="716585"/>
          </a:xfrm>
          <a:prstGeom prst="rect">
            <a:avLst/>
          </a:prstGeom>
        </p:spPr>
      </p:pic>
      <p:sp>
        <p:nvSpPr>
          <p:cNvPr id="5" name="Title 2">
            <a:extLst>
              <a:ext uri="{FF2B5EF4-FFF2-40B4-BE49-F238E27FC236}">
                <a16:creationId xmlns:a16="http://schemas.microsoft.com/office/drawing/2014/main" id="{C10F236E-B9E2-60FC-49DD-977F7BFC2B73}"/>
              </a:ext>
            </a:extLst>
          </p:cNvPr>
          <p:cNvSpPr txBox="1">
            <a:spLocks/>
          </p:cNvSpPr>
          <p:nvPr/>
        </p:nvSpPr>
        <p:spPr>
          <a:xfrm>
            <a:off x="1012854" y="1797206"/>
            <a:ext cx="336361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t>Thank you!</a:t>
            </a:r>
          </a:p>
        </p:txBody>
      </p:sp>
      <p:pic>
        <p:nvPicPr>
          <p:cNvPr id="6" name="Picture 5" descr="A qr code with a colorful brain&#10;&#10;Description automatically generated">
            <a:extLst>
              <a:ext uri="{FF2B5EF4-FFF2-40B4-BE49-F238E27FC236}">
                <a16:creationId xmlns:a16="http://schemas.microsoft.com/office/drawing/2014/main" id="{CAEA69DF-5CE5-CFC2-AAE7-E4866E49D9EA}"/>
              </a:ext>
            </a:extLst>
          </p:cNvPr>
          <p:cNvPicPr>
            <a:picLocks noChangeAspect="1"/>
          </p:cNvPicPr>
          <p:nvPr/>
        </p:nvPicPr>
        <p:blipFill>
          <a:blip r:embed="rId5"/>
          <a:stretch>
            <a:fillRect/>
          </a:stretch>
        </p:blipFill>
        <p:spPr>
          <a:xfrm>
            <a:off x="6648064" y="1650602"/>
            <a:ext cx="4013759" cy="4013759"/>
          </a:xfrm>
          <a:prstGeom prst="rect">
            <a:avLst/>
          </a:prstGeom>
        </p:spPr>
      </p:pic>
      <p:sp>
        <p:nvSpPr>
          <p:cNvPr id="7" name="Content Placeholder 14">
            <a:extLst>
              <a:ext uri="{FF2B5EF4-FFF2-40B4-BE49-F238E27FC236}">
                <a16:creationId xmlns:a16="http://schemas.microsoft.com/office/drawing/2014/main" id="{170D43E9-CFA2-8EF9-33A6-459FDAB2886F}"/>
              </a:ext>
            </a:extLst>
          </p:cNvPr>
          <p:cNvSpPr txBox="1">
            <a:spLocks/>
          </p:cNvSpPr>
          <p:nvPr/>
        </p:nvSpPr>
        <p:spPr>
          <a:xfrm>
            <a:off x="1530177" y="3054902"/>
            <a:ext cx="2328970" cy="369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a:t>
            </a:r>
            <a:r>
              <a:rPr lang="en-US" sz="1800" err="1"/>
              <a:t>NiChart_AIBIL</a:t>
            </a:r>
            <a:endParaRPr lang="en-US" sz="1800"/>
          </a:p>
          <a:p>
            <a:pPr marL="0" indent="0">
              <a:buFont typeface="Arial" panose="020B0604020202020204" pitchFamily="34" charset="0"/>
              <a:buNone/>
            </a:pPr>
            <a:endParaRPr lang="en-US" sz="1800"/>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C75357AF-EE4A-B082-B7AC-37E44D1AB356}"/>
              </a:ext>
            </a:extLst>
          </p:cNvPr>
          <p:cNvPicPr>
            <a:picLocks/>
          </p:cNvPicPr>
          <p:nvPr/>
        </p:nvPicPr>
        <p:blipFill>
          <a:blip r:embed="rId6"/>
          <a:stretch>
            <a:fillRect/>
          </a:stretch>
        </p:blipFill>
        <p:spPr>
          <a:xfrm>
            <a:off x="1080638" y="3033828"/>
            <a:ext cx="411480" cy="411480"/>
          </a:xfrm>
          <a:prstGeom prst="rect">
            <a:avLst/>
          </a:prstGeom>
        </p:spPr>
      </p:pic>
      <p:pic>
        <p:nvPicPr>
          <p:cNvPr id="18" name="Picture 17" descr="A black cat in a circle&#10;&#10;Description automatically generated">
            <a:extLst>
              <a:ext uri="{FF2B5EF4-FFF2-40B4-BE49-F238E27FC236}">
                <a16:creationId xmlns:a16="http://schemas.microsoft.com/office/drawing/2014/main" id="{FF399EBE-F1D2-C370-16F7-177229EAA020}"/>
              </a:ext>
            </a:extLst>
          </p:cNvPr>
          <p:cNvPicPr>
            <a:picLocks/>
          </p:cNvPicPr>
          <p:nvPr/>
        </p:nvPicPr>
        <p:blipFill>
          <a:blip r:embed="rId7"/>
          <a:stretch>
            <a:fillRect/>
          </a:stretch>
        </p:blipFill>
        <p:spPr>
          <a:xfrm>
            <a:off x="1080637" y="3772007"/>
            <a:ext cx="411480" cy="411480"/>
          </a:xfrm>
          <a:prstGeom prst="rect">
            <a:avLst/>
          </a:prstGeom>
        </p:spPr>
      </p:pic>
      <p:sp>
        <p:nvSpPr>
          <p:cNvPr id="19" name="TextBox 18">
            <a:extLst>
              <a:ext uri="{FF2B5EF4-FFF2-40B4-BE49-F238E27FC236}">
                <a16:creationId xmlns:a16="http://schemas.microsoft.com/office/drawing/2014/main" id="{DA47B688-E563-DEC8-1D0E-06DA4E738B47}"/>
              </a:ext>
            </a:extLst>
          </p:cNvPr>
          <p:cNvSpPr txBox="1"/>
          <p:nvPr/>
        </p:nvSpPr>
        <p:spPr>
          <a:xfrm>
            <a:off x="1530176" y="3793081"/>
            <a:ext cx="2328971" cy="369332"/>
          </a:xfrm>
          <a:prstGeom prst="rect">
            <a:avLst/>
          </a:prstGeom>
          <a:noFill/>
        </p:spPr>
        <p:txBody>
          <a:bodyPr wrap="none" rtlCol="0">
            <a:spAutoFit/>
          </a:bodyPr>
          <a:lstStyle/>
          <a:p>
            <a:r>
              <a:rPr lang="en-US" sz="1800"/>
              <a:t>CBICA/NiChart_Project</a:t>
            </a:r>
          </a:p>
        </p:txBody>
      </p:sp>
      <p:sp>
        <p:nvSpPr>
          <p:cNvPr id="20" name="TextBox 19">
            <a:extLst>
              <a:ext uri="{FF2B5EF4-FFF2-40B4-BE49-F238E27FC236}">
                <a16:creationId xmlns:a16="http://schemas.microsoft.com/office/drawing/2014/main" id="{65CA4B08-5A51-ECAE-8DE1-F07E904883BC}"/>
              </a:ext>
            </a:extLst>
          </p:cNvPr>
          <p:cNvSpPr txBox="1"/>
          <p:nvPr/>
        </p:nvSpPr>
        <p:spPr>
          <a:xfrm>
            <a:off x="1013718" y="4647915"/>
            <a:ext cx="5492601" cy="1169551"/>
          </a:xfrm>
          <a:prstGeom prst="rect">
            <a:avLst/>
          </a:prstGeom>
          <a:noFill/>
        </p:spPr>
        <p:txBody>
          <a:bodyPr wrap="square" rtlCol="0">
            <a:spAutoFit/>
          </a:bodyPr>
          <a:lstStyle/>
          <a:p>
            <a:r>
              <a:rPr lang="en-US" sz="1400" dirty="0">
                <a:effectLst/>
                <a:latin typeface="Helvetica" pitchFamily="2" charset="0"/>
              </a:rPr>
              <a:t>Grants - Support</a:t>
            </a:r>
          </a:p>
          <a:p>
            <a:r>
              <a:rPr lang="en-US" sz="1400" dirty="0">
                <a:effectLst/>
                <a:latin typeface="Helvetica" pitchFamily="2" charset="0"/>
              </a:rPr>
              <a:t>The Neuroimaging Brain Chart Software Suite</a:t>
            </a:r>
          </a:p>
          <a:p>
            <a:r>
              <a:rPr lang="en-US" sz="1400" dirty="0">
                <a:effectLst/>
                <a:latin typeface="Helvetica" pitchFamily="2" charset="0"/>
              </a:rPr>
              <a:t>1U24NS130411-01</a:t>
            </a:r>
          </a:p>
          <a:p>
            <a:r>
              <a:rPr lang="en-US" sz="1400" dirty="0">
                <a:effectLst/>
                <a:latin typeface="Helvetica" pitchFamily="2" charset="0"/>
              </a:rPr>
              <a:t>National Institutes of Health / National Institute of Neurological Disorders and Stroke</a:t>
            </a:r>
          </a:p>
        </p:txBody>
      </p:sp>
    </p:spTree>
    <p:extLst>
      <p:ext uri="{BB962C8B-B14F-4D97-AF65-F5344CB8AC3E}">
        <p14:creationId xmlns:p14="http://schemas.microsoft.com/office/powerpoint/2010/main" val="18122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a:extLst>
              <a:ext uri="{FF2B5EF4-FFF2-40B4-BE49-F238E27FC236}">
                <a16:creationId xmlns:a16="http://schemas.microsoft.com/office/drawing/2014/main" id="{4AC3C20A-6619-C050-11C9-3A9DBBDFB5C2}"/>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0" name="Picture 9" descr="A colorful brain with white border&#10;&#10;Description automatically generated">
            <a:extLst>
              <a:ext uri="{FF2B5EF4-FFF2-40B4-BE49-F238E27FC236}">
                <a16:creationId xmlns:a16="http://schemas.microsoft.com/office/drawing/2014/main" id="{A69C2ECD-A4C9-A759-1264-0FB0251F1C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1" name="Picture 10" descr="A close-up of a logo&#10;&#10;Description automatically generated">
            <a:extLst>
              <a:ext uri="{FF2B5EF4-FFF2-40B4-BE49-F238E27FC236}">
                <a16:creationId xmlns:a16="http://schemas.microsoft.com/office/drawing/2014/main" id="{51AED19B-73B3-F25F-2123-49B3991637C6}"/>
              </a:ext>
            </a:extLst>
          </p:cNvPr>
          <p:cNvPicPr>
            <a:picLocks noChangeAspect="1"/>
          </p:cNvPicPr>
          <p:nvPr/>
        </p:nvPicPr>
        <p:blipFill>
          <a:blip r:embed="rId4"/>
          <a:stretch>
            <a:fillRect/>
          </a:stretch>
        </p:blipFill>
        <p:spPr>
          <a:xfrm>
            <a:off x="50399" y="0"/>
            <a:ext cx="2599137" cy="716585"/>
          </a:xfrm>
          <a:prstGeom prst="rect">
            <a:avLst/>
          </a:prstGeom>
        </p:spPr>
      </p:pic>
      <p:pic>
        <p:nvPicPr>
          <p:cNvPr id="2" name="Picture 1" descr="A graph of different colored lines&#10;&#10;Description automatically generated">
            <a:extLst>
              <a:ext uri="{FF2B5EF4-FFF2-40B4-BE49-F238E27FC236}">
                <a16:creationId xmlns:a16="http://schemas.microsoft.com/office/drawing/2014/main" id="{33A097B4-5AA0-6C8A-83A1-DE1F6CB2D87B}"/>
              </a:ext>
            </a:extLst>
          </p:cNvPr>
          <p:cNvPicPr>
            <a:picLocks noChangeAspect="1"/>
          </p:cNvPicPr>
          <p:nvPr/>
        </p:nvPicPr>
        <p:blipFill rotWithShape="1">
          <a:blip r:embed="rId5"/>
          <a:srcRect l="6381" t="6623" r="5276" b="3258"/>
          <a:stretch/>
        </p:blipFill>
        <p:spPr>
          <a:xfrm>
            <a:off x="5794530" y="1492293"/>
            <a:ext cx="6347071" cy="3699814"/>
          </a:xfrm>
          <a:prstGeom prst="rect">
            <a:avLst/>
          </a:prstGeom>
        </p:spPr>
      </p:pic>
      <p:pic>
        <p:nvPicPr>
          <p:cNvPr id="3" name="Picture 2">
            <a:extLst>
              <a:ext uri="{FF2B5EF4-FFF2-40B4-BE49-F238E27FC236}">
                <a16:creationId xmlns:a16="http://schemas.microsoft.com/office/drawing/2014/main" id="{CA3F720C-BF78-D1DF-3BE6-772532D6AEF5}"/>
              </a:ext>
            </a:extLst>
          </p:cNvPr>
          <p:cNvPicPr>
            <a:picLocks noChangeAspect="1"/>
          </p:cNvPicPr>
          <p:nvPr/>
        </p:nvPicPr>
        <p:blipFill>
          <a:blip r:embed="rId6"/>
          <a:stretch>
            <a:fillRect/>
          </a:stretch>
        </p:blipFill>
        <p:spPr>
          <a:xfrm>
            <a:off x="325462" y="1665893"/>
            <a:ext cx="5469068" cy="3327050"/>
          </a:xfrm>
          <a:prstGeom prst="rect">
            <a:avLst/>
          </a:prstGeom>
        </p:spPr>
      </p:pic>
      <p:sp>
        <p:nvSpPr>
          <p:cNvPr id="4" name="TextBox 3">
            <a:extLst>
              <a:ext uri="{FF2B5EF4-FFF2-40B4-BE49-F238E27FC236}">
                <a16:creationId xmlns:a16="http://schemas.microsoft.com/office/drawing/2014/main" id="{048C1248-7AA6-1678-FAB5-C31E92D4A97A}"/>
              </a:ext>
            </a:extLst>
          </p:cNvPr>
          <p:cNvSpPr txBox="1"/>
          <p:nvPr/>
        </p:nvSpPr>
        <p:spPr>
          <a:xfrm>
            <a:off x="589608" y="4992943"/>
            <a:ext cx="4940776" cy="200055"/>
          </a:xfrm>
          <a:prstGeom prst="rect">
            <a:avLst/>
          </a:prstGeom>
          <a:noFill/>
        </p:spPr>
        <p:txBody>
          <a:bodyPr wrap="none" rtlCol="0">
            <a:spAutoFit/>
          </a:bodyPr>
          <a:lstStyle/>
          <a:p>
            <a:r>
              <a:rPr lang="en-US" sz="700" dirty="0">
                <a:effectLst/>
              </a:rPr>
              <a:t>Smith-Bindman R, et al. Trends in Use of Medical Imaging, 2000-2016. JAMA. 2019;322(9):843-856. </a:t>
            </a:r>
            <a:r>
              <a:rPr lang="en-US" sz="700" dirty="0" err="1">
                <a:effectLst/>
              </a:rPr>
              <a:t>doi</a:t>
            </a:r>
            <a:r>
              <a:rPr lang="en-US" sz="700" dirty="0">
                <a:effectLst/>
              </a:rPr>
              <a:t>: 10.1001/jama.2019.11456.</a:t>
            </a:r>
          </a:p>
        </p:txBody>
      </p:sp>
    </p:spTree>
    <p:extLst>
      <p:ext uri="{BB962C8B-B14F-4D97-AF65-F5344CB8AC3E}">
        <p14:creationId xmlns:p14="http://schemas.microsoft.com/office/powerpoint/2010/main" val="156393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a:extLst>
              <a:ext uri="{FF2B5EF4-FFF2-40B4-BE49-F238E27FC236}">
                <a16:creationId xmlns:a16="http://schemas.microsoft.com/office/drawing/2014/main" id="{4AC3C20A-6619-C050-11C9-3A9DBBDFB5C2}"/>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0" name="Picture 9" descr="A colorful brain with white border&#10;&#10;Description automatically generated">
            <a:extLst>
              <a:ext uri="{FF2B5EF4-FFF2-40B4-BE49-F238E27FC236}">
                <a16:creationId xmlns:a16="http://schemas.microsoft.com/office/drawing/2014/main" id="{A69C2ECD-A4C9-A759-1264-0FB0251F1C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1" name="Picture 10" descr="A close-up of a logo&#10;&#10;Description automatically generated">
            <a:extLst>
              <a:ext uri="{FF2B5EF4-FFF2-40B4-BE49-F238E27FC236}">
                <a16:creationId xmlns:a16="http://schemas.microsoft.com/office/drawing/2014/main" id="{51AED19B-73B3-F25F-2123-49B3991637C6}"/>
              </a:ext>
            </a:extLst>
          </p:cNvPr>
          <p:cNvPicPr>
            <a:picLocks noChangeAspect="1"/>
          </p:cNvPicPr>
          <p:nvPr/>
        </p:nvPicPr>
        <p:blipFill>
          <a:blip r:embed="rId4"/>
          <a:stretch>
            <a:fillRect/>
          </a:stretch>
        </p:blipFill>
        <p:spPr>
          <a:xfrm>
            <a:off x="50399" y="0"/>
            <a:ext cx="2599137" cy="716585"/>
          </a:xfrm>
          <a:prstGeom prst="rect">
            <a:avLst/>
          </a:prstGeom>
        </p:spPr>
      </p:pic>
      <p:graphicFrame>
        <p:nvGraphicFramePr>
          <p:cNvPr id="4" name="Diagram 3">
            <a:extLst>
              <a:ext uri="{FF2B5EF4-FFF2-40B4-BE49-F238E27FC236}">
                <a16:creationId xmlns:a16="http://schemas.microsoft.com/office/drawing/2014/main" id="{FBCC87AB-636D-527F-B1A0-817AEA8460C2}"/>
              </a:ext>
            </a:extLst>
          </p:cNvPr>
          <p:cNvGraphicFramePr/>
          <p:nvPr>
            <p:extLst>
              <p:ext uri="{D42A27DB-BD31-4B8C-83A1-F6EECF244321}">
                <p14:modId xmlns:p14="http://schemas.microsoft.com/office/powerpoint/2010/main" val="2557379840"/>
              </p:ext>
            </p:extLst>
          </p:nvPr>
        </p:nvGraphicFramePr>
        <p:xfrm>
          <a:off x="597600" y="1879200"/>
          <a:ext cx="4917440" cy="45642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79F9357B-4AA8-3830-7284-26628BD23C09}"/>
              </a:ext>
            </a:extLst>
          </p:cNvPr>
          <p:cNvSpPr txBox="1"/>
          <p:nvPr/>
        </p:nvSpPr>
        <p:spPr>
          <a:xfrm>
            <a:off x="481932" y="998912"/>
            <a:ext cx="5148775" cy="707886"/>
          </a:xfrm>
          <a:prstGeom prst="rect">
            <a:avLst/>
          </a:prstGeom>
          <a:noFill/>
        </p:spPr>
        <p:txBody>
          <a:bodyPr wrap="square" rtlCol="0">
            <a:spAutoFit/>
          </a:bodyPr>
          <a:lstStyle/>
          <a:p>
            <a:pPr algn="ctr"/>
            <a:r>
              <a:rPr lang="en-US" sz="2000"/>
              <a:t>Challenges for Researchers and Individual Clinicians in Neuroimaging field</a:t>
            </a:r>
          </a:p>
        </p:txBody>
      </p:sp>
      <p:sp>
        <p:nvSpPr>
          <p:cNvPr id="6" name="TextBox 5">
            <a:extLst>
              <a:ext uri="{FF2B5EF4-FFF2-40B4-BE49-F238E27FC236}">
                <a16:creationId xmlns:a16="http://schemas.microsoft.com/office/drawing/2014/main" id="{7A249FA7-3BC5-6E70-985C-6D2EB55726D0}"/>
              </a:ext>
            </a:extLst>
          </p:cNvPr>
          <p:cNvSpPr txBox="1"/>
          <p:nvPr/>
        </p:nvSpPr>
        <p:spPr>
          <a:xfrm>
            <a:off x="6387619" y="1021529"/>
            <a:ext cx="5148775" cy="461665"/>
          </a:xfrm>
          <a:prstGeom prst="rect">
            <a:avLst/>
          </a:prstGeom>
          <a:noFill/>
        </p:spPr>
        <p:txBody>
          <a:bodyPr wrap="square" rtlCol="0">
            <a:spAutoFit/>
          </a:bodyPr>
          <a:lstStyle/>
          <a:p>
            <a:pPr algn="ctr"/>
            <a:r>
              <a:rPr lang="en-US" sz="2400"/>
              <a:t>Strategies to overcome the challenges</a:t>
            </a:r>
          </a:p>
        </p:txBody>
      </p:sp>
      <p:graphicFrame>
        <p:nvGraphicFramePr>
          <p:cNvPr id="7" name="Diagram 6">
            <a:extLst>
              <a:ext uri="{FF2B5EF4-FFF2-40B4-BE49-F238E27FC236}">
                <a16:creationId xmlns:a16="http://schemas.microsoft.com/office/drawing/2014/main" id="{12D08BE0-0B77-625D-DE59-EACC9A4BDB4F}"/>
              </a:ext>
            </a:extLst>
          </p:cNvPr>
          <p:cNvGraphicFramePr/>
          <p:nvPr>
            <p:extLst>
              <p:ext uri="{D42A27DB-BD31-4B8C-83A1-F6EECF244321}">
                <p14:modId xmlns:p14="http://schemas.microsoft.com/office/powerpoint/2010/main" val="318788514"/>
              </p:ext>
            </p:extLst>
          </p:nvPr>
        </p:nvGraphicFramePr>
        <p:xfrm>
          <a:off x="6409916" y="1608229"/>
          <a:ext cx="4917439" cy="507892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78211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a:extLst>
              <a:ext uri="{FF2B5EF4-FFF2-40B4-BE49-F238E27FC236}">
                <a16:creationId xmlns:a16="http://schemas.microsoft.com/office/drawing/2014/main" id="{4AC3C20A-6619-C050-11C9-3A9DBBDFB5C2}"/>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0" name="Picture 9" descr="A colorful brain with white border&#10;&#10;Description automatically generated">
            <a:extLst>
              <a:ext uri="{FF2B5EF4-FFF2-40B4-BE49-F238E27FC236}">
                <a16:creationId xmlns:a16="http://schemas.microsoft.com/office/drawing/2014/main" id="{A69C2ECD-A4C9-A759-1264-0FB0251F1C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1" name="Picture 10" descr="A close-up of a logo&#10;&#10;Description automatically generated">
            <a:extLst>
              <a:ext uri="{FF2B5EF4-FFF2-40B4-BE49-F238E27FC236}">
                <a16:creationId xmlns:a16="http://schemas.microsoft.com/office/drawing/2014/main" id="{51AED19B-73B3-F25F-2123-49B3991637C6}"/>
              </a:ext>
            </a:extLst>
          </p:cNvPr>
          <p:cNvPicPr>
            <a:picLocks noChangeAspect="1"/>
          </p:cNvPicPr>
          <p:nvPr/>
        </p:nvPicPr>
        <p:blipFill>
          <a:blip r:embed="rId4"/>
          <a:stretch>
            <a:fillRect/>
          </a:stretch>
        </p:blipFill>
        <p:spPr>
          <a:xfrm>
            <a:off x="50399" y="0"/>
            <a:ext cx="2599137" cy="716585"/>
          </a:xfrm>
          <a:prstGeom prst="rect">
            <a:avLst/>
          </a:prstGeom>
        </p:spPr>
      </p:pic>
      <p:sp>
        <p:nvSpPr>
          <p:cNvPr id="14" name="TextBox 13">
            <a:extLst>
              <a:ext uri="{FF2B5EF4-FFF2-40B4-BE49-F238E27FC236}">
                <a16:creationId xmlns:a16="http://schemas.microsoft.com/office/drawing/2014/main" id="{E74EDC4A-5956-9CED-AF81-5E598E2C8185}"/>
              </a:ext>
            </a:extLst>
          </p:cNvPr>
          <p:cNvSpPr txBox="1"/>
          <p:nvPr/>
        </p:nvSpPr>
        <p:spPr>
          <a:xfrm>
            <a:off x="5841486" y="2053110"/>
            <a:ext cx="5655600" cy="3416320"/>
          </a:xfrm>
          <a:prstGeom prst="rect">
            <a:avLst/>
          </a:prstGeom>
          <a:noFill/>
        </p:spPr>
        <p:txBody>
          <a:bodyPr wrap="square" lIns="91440" tIns="45720" rIns="91440" bIns="45720" anchor="t">
            <a:spAutoFit/>
          </a:bodyPr>
          <a:lstStyle/>
          <a:p>
            <a:r>
              <a:rPr lang="en-US" sz="3600" dirty="0">
                <a:latin typeface="+mj-lt"/>
              </a:rPr>
              <a:t>“NiChart is an ecosystem of software components enabling constructive integration, statistical harmonization, and ML centric data analysis.”</a:t>
            </a:r>
          </a:p>
        </p:txBody>
      </p:sp>
      <p:grpSp>
        <p:nvGrpSpPr>
          <p:cNvPr id="15" name="Group 14">
            <a:extLst>
              <a:ext uri="{FF2B5EF4-FFF2-40B4-BE49-F238E27FC236}">
                <a16:creationId xmlns:a16="http://schemas.microsoft.com/office/drawing/2014/main" id="{77624019-F72D-8216-EC72-4A87172302B8}"/>
              </a:ext>
            </a:extLst>
          </p:cNvPr>
          <p:cNvGrpSpPr/>
          <p:nvPr/>
        </p:nvGrpSpPr>
        <p:grpSpPr>
          <a:xfrm>
            <a:off x="137475" y="1448104"/>
            <a:ext cx="5003325" cy="4626333"/>
            <a:chOff x="137475" y="1448104"/>
            <a:chExt cx="5003325" cy="4626333"/>
          </a:xfrm>
        </p:grpSpPr>
        <p:graphicFrame>
          <p:nvGraphicFramePr>
            <p:cNvPr id="16" name="Diagram 15">
              <a:extLst>
                <a:ext uri="{FF2B5EF4-FFF2-40B4-BE49-F238E27FC236}">
                  <a16:creationId xmlns:a16="http://schemas.microsoft.com/office/drawing/2014/main" id="{D572D462-4F8E-D09D-0A7C-ECB7742FE8F4}"/>
                </a:ext>
              </a:extLst>
            </p:cNvPr>
            <p:cNvGraphicFramePr/>
            <p:nvPr>
              <p:extLst>
                <p:ext uri="{D42A27DB-BD31-4B8C-83A1-F6EECF244321}">
                  <p14:modId xmlns:p14="http://schemas.microsoft.com/office/powerpoint/2010/main" val="1205724923"/>
                </p:ext>
              </p:extLst>
            </p:nvPr>
          </p:nvGraphicFramePr>
          <p:xfrm>
            <a:off x="137475" y="1448104"/>
            <a:ext cx="5003325" cy="46263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brain and graph with arrows&#10;&#10;Description automatically generated with medium confidence">
              <a:extLst>
                <a:ext uri="{FF2B5EF4-FFF2-40B4-BE49-F238E27FC236}">
                  <a16:creationId xmlns:a16="http://schemas.microsoft.com/office/drawing/2014/main" id="{2785AF17-A061-37A1-C4B9-A11AC29ECBAB}"/>
                </a:ext>
              </a:extLst>
            </p:cNvPr>
            <p:cNvPicPr>
              <a:picLocks noChangeAspect="1"/>
            </p:cNvPicPr>
            <p:nvPr/>
          </p:nvPicPr>
          <p:blipFill>
            <a:blip r:embed="rId10"/>
            <a:stretch>
              <a:fillRect/>
            </a:stretch>
          </p:blipFill>
          <p:spPr>
            <a:xfrm>
              <a:off x="294022" y="1774492"/>
              <a:ext cx="762000" cy="787400"/>
            </a:xfrm>
            <a:prstGeom prst="rect">
              <a:avLst/>
            </a:prstGeom>
          </p:spPr>
        </p:pic>
        <p:pic>
          <p:nvPicPr>
            <p:cNvPr id="18" name="Picture 17" descr="A black background with arrows pointing to a black arrow&#10;&#10;Description automatically generated">
              <a:extLst>
                <a:ext uri="{FF2B5EF4-FFF2-40B4-BE49-F238E27FC236}">
                  <a16:creationId xmlns:a16="http://schemas.microsoft.com/office/drawing/2014/main" id="{DF5CD0AE-E638-4BEC-BA5F-F2ED2FDABCB1}"/>
                </a:ext>
              </a:extLst>
            </p:cNvPr>
            <p:cNvPicPr>
              <a:picLocks noChangeAspect="1"/>
            </p:cNvPicPr>
            <p:nvPr/>
          </p:nvPicPr>
          <p:blipFill>
            <a:blip r:embed="rId11"/>
            <a:stretch>
              <a:fillRect/>
            </a:stretch>
          </p:blipFill>
          <p:spPr>
            <a:xfrm>
              <a:off x="702034" y="2814144"/>
              <a:ext cx="762000" cy="787400"/>
            </a:xfrm>
            <a:prstGeom prst="rect">
              <a:avLst/>
            </a:prstGeom>
          </p:spPr>
        </p:pic>
        <p:pic>
          <p:nvPicPr>
            <p:cNvPr id="19" name="Picture 18" descr="A network with circles and arrows&#10;&#10;Description automatically generated">
              <a:extLst>
                <a:ext uri="{FF2B5EF4-FFF2-40B4-BE49-F238E27FC236}">
                  <a16:creationId xmlns:a16="http://schemas.microsoft.com/office/drawing/2014/main" id="{6928AB54-95B5-5282-4957-11E51CB36CB1}"/>
                </a:ext>
              </a:extLst>
            </p:cNvPr>
            <p:cNvPicPr>
              <a:picLocks noChangeAspect="1"/>
            </p:cNvPicPr>
            <p:nvPr/>
          </p:nvPicPr>
          <p:blipFill rotWithShape="1">
            <a:blip r:embed="rId12"/>
            <a:srcRect t="11307"/>
            <a:stretch/>
          </p:blipFill>
          <p:spPr>
            <a:xfrm>
              <a:off x="694914" y="3966519"/>
              <a:ext cx="762000" cy="698365"/>
            </a:xfrm>
            <a:prstGeom prst="rect">
              <a:avLst/>
            </a:prstGeom>
          </p:spPr>
        </p:pic>
        <p:pic>
          <p:nvPicPr>
            <p:cNvPr id="20" name="Picture 19" descr="A screenshot of a phone&#10;&#10;Description automatically generated">
              <a:extLst>
                <a:ext uri="{FF2B5EF4-FFF2-40B4-BE49-F238E27FC236}">
                  <a16:creationId xmlns:a16="http://schemas.microsoft.com/office/drawing/2014/main" id="{2DEA4A28-8509-233A-5073-1D136E5A5B3B}"/>
                </a:ext>
              </a:extLst>
            </p:cNvPr>
            <p:cNvPicPr>
              <a:picLocks noChangeAspect="1"/>
            </p:cNvPicPr>
            <p:nvPr/>
          </p:nvPicPr>
          <p:blipFill>
            <a:blip r:embed="rId13"/>
            <a:stretch>
              <a:fillRect/>
            </a:stretch>
          </p:blipFill>
          <p:spPr>
            <a:xfrm>
              <a:off x="271610" y="4971385"/>
              <a:ext cx="762000" cy="787400"/>
            </a:xfrm>
            <a:prstGeom prst="rect">
              <a:avLst/>
            </a:prstGeom>
          </p:spPr>
        </p:pic>
      </p:grpSp>
    </p:spTree>
    <p:extLst>
      <p:ext uri="{BB962C8B-B14F-4D97-AF65-F5344CB8AC3E}">
        <p14:creationId xmlns:p14="http://schemas.microsoft.com/office/powerpoint/2010/main" val="3921820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a:extLst>
              <a:ext uri="{FF2B5EF4-FFF2-40B4-BE49-F238E27FC236}">
                <a16:creationId xmlns:a16="http://schemas.microsoft.com/office/drawing/2014/main" id="{4AC3C20A-6619-C050-11C9-3A9DBBDFB5C2}"/>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0" name="Picture 9" descr="A colorful brain with white border&#10;&#10;Description automatically generated">
            <a:extLst>
              <a:ext uri="{FF2B5EF4-FFF2-40B4-BE49-F238E27FC236}">
                <a16:creationId xmlns:a16="http://schemas.microsoft.com/office/drawing/2014/main" id="{A69C2ECD-A4C9-A759-1264-0FB0251F1C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1" name="Picture 10" descr="A close-up of a logo&#10;&#10;Description automatically generated">
            <a:extLst>
              <a:ext uri="{FF2B5EF4-FFF2-40B4-BE49-F238E27FC236}">
                <a16:creationId xmlns:a16="http://schemas.microsoft.com/office/drawing/2014/main" id="{51AED19B-73B3-F25F-2123-49B3991637C6}"/>
              </a:ext>
            </a:extLst>
          </p:cNvPr>
          <p:cNvPicPr>
            <a:picLocks noChangeAspect="1"/>
          </p:cNvPicPr>
          <p:nvPr/>
        </p:nvPicPr>
        <p:blipFill>
          <a:blip r:embed="rId4"/>
          <a:stretch>
            <a:fillRect/>
          </a:stretch>
        </p:blipFill>
        <p:spPr>
          <a:xfrm>
            <a:off x="50399" y="0"/>
            <a:ext cx="2599137" cy="716585"/>
          </a:xfrm>
          <a:prstGeom prst="rect">
            <a:avLst/>
          </a:prstGeom>
        </p:spPr>
      </p:pic>
      <p:sp>
        <p:nvSpPr>
          <p:cNvPr id="48" name="Rectangle 47">
            <a:extLst>
              <a:ext uri="{FF2B5EF4-FFF2-40B4-BE49-F238E27FC236}">
                <a16:creationId xmlns:a16="http://schemas.microsoft.com/office/drawing/2014/main" id="{5AA817CC-7604-AFAD-D456-5194191B7884}"/>
              </a:ext>
            </a:extLst>
          </p:cNvPr>
          <p:cNvSpPr/>
          <p:nvPr/>
        </p:nvSpPr>
        <p:spPr>
          <a:xfrm>
            <a:off x="172799" y="2501634"/>
            <a:ext cx="3773726" cy="4051566"/>
          </a:xfrm>
          <a:prstGeom prst="rect">
            <a:avLst/>
          </a:prstGeom>
          <a:solidFill>
            <a:srgbClr val="EE7D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3B300B-11EC-15A4-D23C-F0750989EA8E}"/>
              </a:ext>
            </a:extLst>
          </p:cNvPr>
          <p:cNvSpPr/>
          <p:nvPr/>
        </p:nvSpPr>
        <p:spPr>
          <a:xfrm>
            <a:off x="4053414" y="2501634"/>
            <a:ext cx="3773726" cy="4051566"/>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12720AC-5124-AE08-68AE-B06C1B625F7B}"/>
              </a:ext>
            </a:extLst>
          </p:cNvPr>
          <p:cNvSpPr/>
          <p:nvPr/>
        </p:nvSpPr>
        <p:spPr>
          <a:xfrm>
            <a:off x="7934029" y="2501634"/>
            <a:ext cx="3773726" cy="405156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hevron 50">
            <a:extLst>
              <a:ext uri="{FF2B5EF4-FFF2-40B4-BE49-F238E27FC236}">
                <a16:creationId xmlns:a16="http://schemas.microsoft.com/office/drawing/2014/main" id="{86663D6D-8B52-15DF-D2B5-1BF39E153A73}"/>
              </a:ext>
            </a:extLst>
          </p:cNvPr>
          <p:cNvSpPr/>
          <p:nvPr/>
        </p:nvSpPr>
        <p:spPr>
          <a:xfrm>
            <a:off x="4053415" y="1619999"/>
            <a:ext cx="4170754" cy="793635"/>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Chevron 51">
            <a:extLst>
              <a:ext uri="{FF2B5EF4-FFF2-40B4-BE49-F238E27FC236}">
                <a16:creationId xmlns:a16="http://schemas.microsoft.com/office/drawing/2014/main" id="{76AED1B4-96D4-EA3F-5804-D94ACAD2D594}"/>
              </a:ext>
            </a:extLst>
          </p:cNvPr>
          <p:cNvSpPr/>
          <p:nvPr/>
        </p:nvSpPr>
        <p:spPr>
          <a:xfrm>
            <a:off x="7934031" y="1620000"/>
            <a:ext cx="4170753" cy="79363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itle 1">
            <a:extLst>
              <a:ext uri="{FF2B5EF4-FFF2-40B4-BE49-F238E27FC236}">
                <a16:creationId xmlns:a16="http://schemas.microsoft.com/office/drawing/2014/main" id="{8F0FEC94-C1D6-E930-413C-DB8DCB92647A}"/>
              </a:ext>
            </a:extLst>
          </p:cNvPr>
          <p:cNvSpPr txBox="1">
            <a:spLocks/>
          </p:cNvSpPr>
          <p:nvPr/>
        </p:nvSpPr>
        <p:spPr>
          <a:xfrm>
            <a:off x="2283325" y="896400"/>
            <a:ext cx="7504015" cy="635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NiChart Software Components</a:t>
            </a:r>
          </a:p>
        </p:txBody>
      </p:sp>
      <p:sp>
        <p:nvSpPr>
          <p:cNvPr id="53" name="Chevron 52">
            <a:extLst>
              <a:ext uri="{FF2B5EF4-FFF2-40B4-BE49-F238E27FC236}">
                <a16:creationId xmlns:a16="http://schemas.microsoft.com/office/drawing/2014/main" id="{C591BA3E-28B4-0D00-CD77-4F5960240881}"/>
              </a:ext>
            </a:extLst>
          </p:cNvPr>
          <p:cNvSpPr/>
          <p:nvPr/>
        </p:nvSpPr>
        <p:spPr>
          <a:xfrm>
            <a:off x="172799" y="1619999"/>
            <a:ext cx="4170755" cy="793635"/>
          </a:xfrm>
          <a:prstGeom prst="chevron">
            <a:avLst/>
          </a:prstGeom>
          <a:solidFill>
            <a:srgbClr val="EE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4" name="Diagram 53">
            <a:extLst>
              <a:ext uri="{FF2B5EF4-FFF2-40B4-BE49-F238E27FC236}">
                <a16:creationId xmlns:a16="http://schemas.microsoft.com/office/drawing/2014/main" id="{FF1D9752-D5D2-E459-EC02-57B7C0E7005A}"/>
              </a:ext>
            </a:extLst>
          </p:cNvPr>
          <p:cNvGraphicFramePr/>
          <p:nvPr>
            <p:extLst>
              <p:ext uri="{D42A27DB-BD31-4B8C-83A1-F6EECF244321}">
                <p14:modId xmlns:p14="http://schemas.microsoft.com/office/powerpoint/2010/main" val="1158979102"/>
              </p:ext>
            </p:extLst>
          </p:nvPr>
        </p:nvGraphicFramePr>
        <p:xfrm>
          <a:off x="4282891" y="2250019"/>
          <a:ext cx="3504884" cy="44457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5" name="Title 1">
            <a:extLst>
              <a:ext uri="{FF2B5EF4-FFF2-40B4-BE49-F238E27FC236}">
                <a16:creationId xmlns:a16="http://schemas.microsoft.com/office/drawing/2014/main" id="{CBF09966-C97F-2A9E-0A1F-F7FC34911D26}"/>
              </a:ext>
            </a:extLst>
          </p:cNvPr>
          <p:cNvSpPr txBox="1">
            <a:spLocks/>
          </p:cNvSpPr>
          <p:nvPr/>
        </p:nvSpPr>
        <p:spPr>
          <a:xfrm>
            <a:off x="402274" y="1763103"/>
            <a:ext cx="3504883" cy="65053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mn-lt"/>
              </a:rPr>
              <a:t>Image Processing</a:t>
            </a:r>
            <a:endParaRPr lang="en-US" sz="2800" dirty="0">
              <a:solidFill>
                <a:schemeClr val="bg1"/>
              </a:solidFill>
              <a:latin typeface="+mn-lt"/>
              <a:ea typeface="Calibri"/>
              <a:cs typeface="Calibri"/>
            </a:endParaRPr>
          </a:p>
        </p:txBody>
      </p:sp>
      <p:graphicFrame>
        <p:nvGraphicFramePr>
          <p:cNvPr id="56" name="Diagram 55">
            <a:extLst>
              <a:ext uri="{FF2B5EF4-FFF2-40B4-BE49-F238E27FC236}">
                <a16:creationId xmlns:a16="http://schemas.microsoft.com/office/drawing/2014/main" id="{D3C22706-DE4F-80B2-E057-BBA6349A8FA5}"/>
              </a:ext>
            </a:extLst>
          </p:cNvPr>
          <p:cNvGraphicFramePr/>
          <p:nvPr>
            <p:extLst>
              <p:ext uri="{D42A27DB-BD31-4B8C-83A1-F6EECF244321}">
                <p14:modId xmlns:p14="http://schemas.microsoft.com/office/powerpoint/2010/main" val="4153589381"/>
              </p:ext>
            </p:extLst>
          </p:nvPr>
        </p:nvGraphicFramePr>
        <p:xfrm>
          <a:off x="8163509" y="2250019"/>
          <a:ext cx="3504884" cy="444579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7" name="Diagram 56">
            <a:extLst>
              <a:ext uri="{FF2B5EF4-FFF2-40B4-BE49-F238E27FC236}">
                <a16:creationId xmlns:a16="http://schemas.microsoft.com/office/drawing/2014/main" id="{944332D7-217F-5880-6E9C-D9B1040FEFE0}"/>
              </a:ext>
            </a:extLst>
          </p:cNvPr>
          <p:cNvGraphicFramePr/>
          <p:nvPr>
            <p:extLst>
              <p:ext uri="{D42A27DB-BD31-4B8C-83A1-F6EECF244321}">
                <p14:modId xmlns:p14="http://schemas.microsoft.com/office/powerpoint/2010/main" val="4286105297"/>
              </p:ext>
            </p:extLst>
          </p:nvPr>
        </p:nvGraphicFramePr>
        <p:xfrm>
          <a:off x="402274" y="2250019"/>
          <a:ext cx="3504884" cy="444579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58" name="Title 1">
            <a:extLst>
              <a:ext uri="{FF2B5EF4-FFF2-40B4-BE49-F238E27FC236}">
                <a16:creationId xmlns:a16="http://schemas.microsoft.com/office/drawing/2014/main" id="{82A110DD-7B5D-5A23-D00F-942EA2E30A6B}"/>
              </a:ext>
            </a:extLst>
          </p:cNvPr>
          <p:cNvSpPr txBox="1">
            <a:spLocks/>
          </p:cNvSpPr>
          <p:nvPr/>
        </p:nvSpPr>
        <p:spPr>
          <a:xfrm>
            <a:off x="4343557" y="1763103"/>
            <a:ext cx="3504883" cy="65053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mn-lt"/>
              </a:rPr>
              <a:t>Data Harmonization</a:t>
            </a:r>
            <a:endParaRPr lang="en-US" sz="2800">
              <a:solidFill>
                <a:schemeClr val="bg1"/>
              </a:solidFill>
              <a:latin typeface="+mn-lt"/>
              <a:ea typeface="Calibri"/>
              <a:cs typeface="Calibri"/>
            </a:endParaRPr>
          </a:p>
        </p:txBody>
      </p:sp>
      <p:sp>
        <p:nvSpPr>
          <p:cNvPr id="59" name="Title 1">
            <a:extLst>
              <a:ext uri="{FF2B5EF4-FFF2-40B4-BE49-F238E27FC236}">
                <a16:creationId xmlns:a16="http://schemas.microsoft.com/office/drawing/2014/main" id="{47D0A3B3-9971-784C-7D45-2444B321851C}"/>
              </a:ext>
            </a:extLst>
          </p:cNvPr>
          <p:cNvSpPr txBox="1">
            <a:spLocks/>
          </p:cNvSpPr>
          <p:nvPr/>
        </p:nvSpPr>
        <p:spPr>
          <a:xfrm>
            <a:off x="8163508" y="1763102"/>
            <a:ext cx="3504883" cy="65053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mn-lt"/>
              </a:rPr>
              <a:t>Machine Learning</a:t>
            </a:r>
            <a:endParaRPr lang="en-US" sz="2800">
              <a:solidFill>
                <a:schemeClr val="bg1"/>
              </a:solidFill>
              <a:latin typeface="+mn-lt"/>
              <a:ea typeface="Calibri"/>
              <a:cs typeface="Calibri"/>
            </a:endParaRPr>
          </a:p>
        </p:txBody>
      </p:sp>
      <p:pic>
        <p:nvPicPr>
          <p:cNvPr id="60" name="Picture 59">
            <a:extLst>
              <a:ext uri="{FF2B5EF4-FFF2-40B4-BE49-F238E27FC236}">
                <a16:creationId xmlns:a16="http://schemas.microsoft.com/office/drawing/2014/main" id="{E44EC7A7-E9C4-9CEC-DF6E-2880AF0CDB62}"/>
              </a:ext>
            </a:extLst>
          </p:cNvPr>
          <p:cNvPicPr>
            <a:picLocks/>
          </p:cNvPicPr>
          <p:nvPr/>
        </p:nvPicPr>
        <p:blipFill>
          <a:blip r:embed="rId20"/>
          <a:stretch>
            <a:fillRect/>
          </a:stretch>
        </p:blipFill>
        <p:spPr>
          <a:xfrm>
            <a:off x="424576" y="2571586"/>
            <a:ext cx="457200" cy="457200"/>
          </a:xfrm>
          <a:prstGeom prst="rect">
            <a:avLst/>
          </a:prstGeom>
          <a:effectLst>
            <a:outerShdw blurRad="50800" dist="55355" dir="9720000" sx="95154" sy="95154" algn="ctr" rotWithShape="0">
              <a:srgbClr val="000000">
                <a:alpha val="43137"/>
              </a:srgbClr>
            </a:outerShdw>
          </a:effectLst>
        </p:spPr>
      </p:pic>
      <p:pic>
        <p:nvPicPr>
          <p:cNvPr id="61" name="Picture 60">
            <a:extLst>
              <a:ext uri="{FF2B5EF4-FFF2-40B4-BE49-F238E27FC236}">
                <a16:creationId xmlns:a16="http://schemas.microsoft.com/office/drawing/2014/main" id="{52253926-9CB4-6FE5-590B-FAA592838D42}"/>
              </a:ext>
            </a:extLst>
          </p:cNvPr>
          <p:cNvPicPr>
            <a:picLocks/>
          </p:cNvPicPr>
          <p:nvPr/>
        </p:nvPicPr>
        <p:blipFill>
          <a:blip r:embed="rId21"/>
          <a:stretch>
            <a:fillRect/>
          </a:stretch>
        </p:blipFill>
        <p:spPr>
          <a:xfrm>
            <a:off x="420110" y="3202280"/>
            <a:ext cx="457200" cy="457200"/>
          </a:xfrm>
          <a:prstGeom prst="rect">
            <a:avLst/>
          </a:prstGeom>
          <a:effectLst>
            <a:outerShdw blurRad="50800" dist="55355" dir="9720000" sx="95154" sy="95154" algn="ctr" rotWithShape="0">
              <a:srgbClr val="000000">
                <a:alpha val="43137"/>
              </a:srgbClr>
            </a:outerShdw>
          </a:effectLst>
        </p:spPr>
      </p:pic>
      <p:pic>
        <p:nvPicPr>
          <p:cNvPr id="62" name="Picture 61">
            <a:extLst>
              <a:ext uri="{FF2B5EF4-FFF2-40B4-BE49-F238E27FC236}">
                <a16:creationId xmlns:a16="http://schemas.microsoft.com/office/drawing/2014/main" id="{0A543777-1215-A16A-ED55-149FBA304285}"/>
              </a:ext>
            </a:extLst>
          </p:cNvPr>
          <p:cNvPicPr>
            <a:picLocks/>
          </p:cNvPicPr>
          <p:nvPr/>
        </p:nvPicPr>
        <p:blipFill>
          <a:blip r:embed="rId22"/>
          <a:stretch>
            <a:fillRect/>
          </a:stretch>
        </p:blipFill>
        <p:spPr>
          <a:xfrm>
            <a:off x="690943" y="2900550"/>
            <a:ext cx="457200" cy="457200"/>
          </a:xfrm>
          <a:prstGeom prst="rect">
            <a:avLst/>
          </a:prstGeom>
          <a:effectLst>
            <a:outerShdw blurRad="50800" dist="55355" dir="9720000" sx="95154" sy="95154" algn="ctr" rotWithShape="0">
              <a:srgbClr val="000000">
                <a:alpha val="43137"/>
              </a:srgbClr>
            </a:outerShdw>
          </a:effectLst>
        </p:spPr>
      </p:pic>
      <p:sp>
        <p:nvSpPr>
          <p:cNvPr id="30" name="Title 1">
            <a:extLst>
              <a:ext uri="{FF2B5EF4-FFF2-40B4-BE49-F238E27FC236}">
                <a16:creationId xmlns:a16="http://schemas.microsoft.com/office/drawing/2014/main" id="{0B08AE65-A873-1F57-A88F-14598B5044ED}"/>
              </a:ext>
            </a:extLst>
          </p:cNvPr>
          <p:cNvSpPr txBox="1">
            <a:spLocks/>
          </p:cNvSpPr>
          <p:nvPr/>
        </p:nvSpPr>
        <p:spPr>
          <a:xfrm>
            <a:off x="2283325" y="896400"/>
            <a:ext cx="7504015" cy="635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err="1"/>
              <a:t>NiChart</a:t>
            </a:r>
            <a:r>
              <a:rPr lang="en-US" sz="3200" b="1"/>
              <a:t> Software Components</a:t>
            </a:r>
          </a:p>
        </p:txBody>
      </p:sp>
      <p:pic>
        <p:nvPicPr>
          <p:cNvPr id="63" name="Picture 62">
            <a:extLst>
              <a:ext uri="{FF2B5EF4-FFF2-40B4-BE49-F238E27FC236}">
                <a16:creationId xmlns:a16="http://schemas.microsoft.com/office/drawing/2014/main" id="{E1D9AF9B-282B-62A5-4C56-A0BA19C97D85}"/>
              </a:ext>
            </a:extLst>
          </p:cNvPr>
          <p:cNvPicPr preferRelativeResize="0">
            <a:picLocks/>
          </p:cNvPicPr>
          <p:nvPr/>
        </p:nvPicPr>
        <p:blipFill>
          <a:blip r:embed="rId23"/>
          <a:stretch>
            <a:fillRect/>
          </a:stretch>
        </p:blipFill>
        <p:spPr>
          <a:xfrm>
            <a:off x="423382" y="4515349"/>
            <a:ext cx="457200" cy="457200"/>
          </a:xfrm>
          <a:prstGeom prst="rect">
            <a:avLst/>
          </a:prstGeom>
          <a:effectLst>
            <a:outerShdw blurRad="50800" dist="55355" dir="9720000" sx="95154" sy="95154" algn="ctr" rotWithShape="0">
              <a:srgbClr val="000000">
                <a:alpha val="43137"/>
              </a:srgbClr>
            </a:outerShdw>
          </a:effectLst>
        </p:spPr>
      </p:pic>
      <p:pic>
        <p:nvPicPr>
          <p:cNvPr id="64" name="Picture 63">
            <a:extLst>
              <a:ext uri="{FF2B5EF4-FFF2-40B4-BE49-F238E27FC236}">
                <a16:creationId xmlns:a16="http://schemas.microsoft.com/office/drawing/2014/main" id="{2E63DBE9-4557-8EE1-F0AD-FAAEF6DD9272}"/>
              </a:ext>
            </a:extLst>
          </p:cNvPr>
          <p:cNvPicPr preferRelativeResize="0">
            <a:picLocks/>
          </p:cNvPicPr>
          <p:nvPr/>
        </p:nvPicPr>
        <p:blipFill>
          <a:blip r:embed="rId24"/>
          <a:stretch>
            <a:fillRect/>
          </a:stretch>
        </p:blipFill>
        <p:spPr>
          <a:xfrm>
            <a:off x="420110" y="3885329"/>
            <a:ext cx="457200" cy="457200"/>
          </a:xfrm>
          <a:prstGeom prst="rect">
            <a:avLst/>
          </a:prstGeom>
          <a:effectLst>
            <a:outerShdw blurRad="50800" dist="55355" dir="9720000" sx="95154" sy="95154" algn="ctr" rotWithShape="0">
              <a:srgbClr val="000000">
                <a:alpha val="43137"/>
              </a:srgbClr>
            </a:outerShdw>
          </a:effectLst>
        </p:spPr>
      </p:pic>
      <p:pic>
        <p:nvPicPr>
          <p:cNvPr id="65" name="Picture 64">
            <a:extLst>
              <a:ext uri="{FF2B5EF4-FFF2-40B4-BE49-F238E27FC236}">
                <a16:creationId xmlns:a16="http://schemas.microsoft.com/office/drawing/2014/main" id="{4A3D928D-5288-577F-4B97-6459BA29736E}"/>
              </a:ext>
            </a:extLst>
          </p:cNvPr>
          <p:cNvPicPr preferRelativeResize="0">
            <a:picLocks/>
          </p:cNvPicPr>
          <p:nvPr/>
        </p:nvPicPr>
        <p:blipFill>
          <a:blip r:embed="rId25"/>
          <a:stretch>
            <a:fillRect/>
          </a:stretch>
        </p:blipFill>
        <p:spPr>
          <a:xfrm>
            <a:off x="690943" y="4244318"/>
            <a:ext cx="457200" cy="457200"/>
          </a:xfrm>
          <a:prstGeom prst="rect">
            <a:avLst/>
          </a:prstGeom>
          <a:effectLst>
            <a:outerShdw blurRad="50800" dist="55355" dir="9720000" sx="95154" sy="95154" algn="ctr" rotWithShape="0">
              <a:srgbClr val="000000">
                <a:alpha val="43137"/>
              </a:srgbClr>
            </a:outerShdw>
          </a:effectLst>
        </p:spPr>
      </p:pic>
      <p:pic>
        <p:nvPicPr>
          <p:cNvPr id="66" name="Picture 65" descr="A graph of different colored lines&#10;&#10;Description automatically generated">
            <a:extLst>
              <a:ext uri="{FF2B5EF4-FFF2-40B4-BE49-F238E27FC236}">
                <a16:creationId xmlns:a16="http://schemas.microsoft.com/office/drawing/2014/main" id="{1F7ACAD4-7EDD-5473-AF0E-0B5087EDD2AC}"/>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7989288" y="3102122"/>
            <a:ext cx="768268" cy="579303"/>
          </a:xfrm>
          <a:prstGeom prst="rect">
            <a:avLst/>
          </a:prstGeom>
          <a:noFill/>
          <a:effectLst>
            <a:outerShdw blurRad="50800" dist="50800" dir="9720000" sx="95000" sy="95000" algn="ctr" rotWithShape="0">
              <a:srgbClr val="000000">
                <a:alpha val="43137"/>
              </a:srgbClr>
            </a:outerShdw>
          </a:effectLst>
        </p:spPr>
      </p:pic>
      <p:pic>
        <p:nvPicPr>
          <p:cNvPr id="67" name="Picture 66" descr="A graph of different types of patients&#10;&#10;Description automatically generated with medium confidence">
            <a:extLst>
              <a:ext uri="{FF2B5EF4-FFF2-40B4-BE49-F238E27FC236}">
                <a16:creationId xmlns:a16="http://schemas.microsoft.com/office/drawing/2014/main" id="{4B04EBDE-6337-C19D-36EE-200B6B686326}"/>
              </a:ext>
            </a:extLst>
          </p:cNvPr>
          <p:cNvPicPr>
            <a:picLocks noChangeAspect="1"/>
          </p:cNvPicPr>
          <p:nvPr/>
        </p:nvPicPr>
        <p:blipFill>
          <a:blip r:embed="rId27"/>
          <a:stretch>
            <a:fillRect/>
          </a:stretch>
        </p:blipFill>
        <p:spPr>
          <a:xfrm>
            <a:off x="8069021" y="3556620"/>
            <a:ext cx="869078" cy="413850"/>
          </a:xfrm>
          <a:prstGeom prst="rect">
            <a:avLst/>
          </a:prstGeom>
          <a:effectLst>
            <a:outerShdw blurRad="50800" dist="50800" dir="9720000" sx="95000" sy="95000" algn="ctr" rotWithShape="0">
              <a:srgbClr val="000000">
                <a:alpha val="43137"/>
              </a:srgbClr>
            </a:outerShdw>
          </a:effectLst>
        </p:spPr>
      </p:pic>
      <p:pic>
        <p:nvPicPr>
          <p:cNvPr id="68" name="Picture 67" descr="A group of images of the brain&#10;&#10;Description automatically generated">
            <a:extLst>
              <a:ext uri="{FF2B5EF4-FFF2-40B4-BE49-F238E27FC236}">
                <a16:creationId xmlns:a16="http://schemas.microsoft.com/office/drawing/2014/main" id="{43501D77-D8A5-A292-A4FD-3F9EFE348E53}"/>
              </a:ext>
            </a:extLst>
          </p:cNvPr>
          <p:cNvPicPr>
            <a:picLocks noChangeAspect="1"/>
          </p:cNvPicPr>
          <p:nvPr/>
        </p:nvPicPr>
        <p:blipFill>
          <a:blip r:embed="rId28"/>
          <a:stretch>
            <a:fillRect/>
          </a:stretch>
        </p:blipFill>
        <p:spPr>
          <a:xfrm>
            <a:off x="7989288" y="3910025"/>
            <a:ext cx="615149" cy="438993"/>
          </a:xfrm>
          <a:prstGeom prst="rect">
            <a:avLst/>
          </a:prstGeom>
          <a:effectLst>
            <a:outerShdw blurRad="50800" dist="50800" dir="9720000" sx="95000" sy="95000" algn="ctr" rotWithShape="0">
              <a:srgbClr val="000000">
                <a:alpha val="43137"/>
              </a:srgbClr>
            </a:outerShdw>
          </a:effectLst>
        </p:spPr>
      </p:pic>
      <p:pic>
        <p:nvPicPr>
          <p:cNvPr id="69" name="Picture 68">
            <a:extLst>
              <a:ext uri="{FF2B5EF4-FFF2-40B4-BE49-F238E27FC236}">
                <a16:creationId xmlns:a16="http://schemas.microsoft.com/office/drawing/2014/main" id="{3881DDC5-7726-18A3-DC28-D60FC3E51393}"/>
              </a:ext>
            </a:extLst>
          </p:cNvPr>
          <p:cNvPicPr>
            <a:picLocks noChangeAspect="1"/>
          </p:cNvPicPr>
          <p:nvPr/>
        </p:nvPicPr>
        <p:blipFill>
          <a:blip r:embed="rId29"/>
          <a:stretch>
            <a:fillRect/>
          </a:stretch>
        </p:blipFill>
        <p:spPr>
          <a:xfrm>
            <a:off x="431322" y="5978836"/>
            <a:ext cx="457033" cy="325158"/>
          </a:xfrm>
          <a:prstGeom prst="rect">
            <a:avLst/>
          </a:prstGeom>
          <a:effectLst>
            <a:outerShdw blurRad="50800" dist="50800" dir="9720000" sx="95000" sy="95000" algn="ctr" rotWithShape="0">
              <a:srgbClr val="000000">
                <a:alpha val="43137"/>
              </a:srgbClr>
            </a:outerShdw>
          </a:effectLst>
        </p:spPr>
      </p:pic>
      <p:pic>
        <p:nvPicPr>
          <p:cNvPr id="70" name="Picture 69">
            <a:extLst>
              <a:ext uri="{FF2B5EF4-FFF2-40B4-BE49-F238E27FC236}">
                <a16:creationId xmlns:a16="http://schemas.microsoft.com/office/drawing/2014/main" id="{07CB9143-D270-1094-57E9-243D4626F385}"/>
              </a:ext>
            </a:extLst>
          </p:cNvPr>
          <p:cNvPicPr>
            <a:picLocks noChangeAspect="1"/>
          </p:cNvPicPr>
          <p:nvPr/>
        </p:nvPicPr>
        <p:blipFill>
          <a:blip r:embed="rId30"/>
          <a:stretch>
            <a:fillRect/>
          </a:stretch>
        </p:blipFill>
        <p:spPr>
          <a:xfrm>
            <a:off x="688886" y="5653102"/>
            <a:ext cx="457033" cy="366231"/>
          </a:xfrm>
          <a:prstGeom prst="rect">
            <a:avLst/>
          </a:prstGeom>
          <a:effectLst>
            <a:outerShdw blurRad="50800" dist="50800" dir="9720000" sx="95000" sy="95000" algn="ctr" rotWithShape="0">
              <a:srgbClr val="000000">
                <a:alpha val="43137"/>
              </a:srgbClr>
            </a:outerShdw>
          </a:effectLst>
        </p:spPr>
      </p:pic>
      <p:pic>
        <p:nvPicPr>
          <p:cNvPr id="71" name="Picture 70">
            <a:extLst>
              <a:ext uri="{FF2B5EF4-FFF2-40B4-BE49-F238E27FC236}">
                <a16:creationId xmlns:a16="http://schemas.microsoft.com/office/drawing/2014/main" id="{2FB6AC4D-2EB0-F626-6219-58D127CD57DF}"/>
              </a:ext>
            </a:extLst>
          </p:cNvPr>
          <p:cNvPicPr>
            <a:picLocks noChangeAspect="1"/>
          </p:cNvPicPr>
          <p:nvPr/>
        </p:nvPicPr>
        <p:blipFill>
          <a:blip r:embed="rId31"/>
          <a:stretch>
            <a:fillRect/>
          </a:stretch>
        </p:blipFill>
        <p:spPr>
          <a:xfrm>
            <a:off x="431322" y="5368441"/>
            <a:ext cx="458352" cy="366232"/>
          </a:xfrm>
          <a:prstGeom prst="rect">
            <a:avLst/>
          </a:prstGeom>
          <a:effectLst>
            <a:outerShdw blurRad="50800" dist="50800" dir="9720000" sx="95000" sy="95000" algn="ctr" rotWithShape="0">
              <a:srgbClr val="000000">
                <a:alpha val="43137"/>
              </a:srgbClr>
            </a:outerShdw>
          </a:effectLst>
        </p:spPr>
      </p:pic>
      <p:pic>
        <p:nvPicPr>
          <p:cNvPr id="72" name="Picture 71" descr="A close-up of a graph&#10;&#10;Description automatically generated">
            <a:extLst>
              <a:ext uri="{FF2B5EF4-FFF2-40B4-BE49-F238E27FC236}">
                <a16:creationId xmlns:a16="http://schemas.microsoft.com/office/drawing/2014/main" id="{4347C84D-CBE6-25F8-D98C-0C0C5051EEF6}"/>
              </a:ext>
            </a:extLst>
          </p:cNvPr>
          <p:cNvPicPr>
            <a:picLocks noChangeAspect="1"/>
          </p:cNvPicPr>
          <p:nvPr/>
        </p:nvPicPr>
        <p:blipFill rotWithShape="1">
          <a:blip r:embed="rId32"/>
          <a:srcRect b="16988"/>
          <a:stretch/>
        </p:blipFill>
        <p:spPr>
          <a:xfrm>
            <a:off x="7989288" y="4711592"/>
            <a:ext cx="768268" cy="503870"/>
          </a:xfrm>
          <a:prstGeom prst="rect">
            <a:avLst/>
          </a:prstGeom>
          <a:effectLst>
            <a:outerShdw blurRad="50800" dist="50800" dir="15720000" sx="95000" sy="95000" algn="ctr" rotWithShape="0">
              <a:srgbClr val="000000">
                <a:alpha val="43137"/>
              </a:srgbClr>
            </a:outerShdw>
          </a:effectLst>
        </p:spPr>
      </p:pic>
      <p:pic>
        <p:nvPicPr>
          <p:cNvPr id="73" name="Picture 72">
            <a:extLst>
              <a:ext uri="{FF2B5EF4-FFF2-40B4-BE49-F238E27FC236}">
                <a16:creationId xmlns:a16="http://schemas.microsoft.com/office/drawing/2014/main" id="{FE525893-5E5A-609F-3D39-EC0C9653FE12}"/>
              </a:ext>
            </a:extLst>
          </p:cNvPr>
          <p:cNvPicPr>
            <a:picLocks noChangeAspect="1"/>
          </p:cNvPicPr>
          <p:nvPr/>
        </p:nvPicPr>
        <p:blipFill>
          <a:blip r:embed="rId33"/>
          <a:stretch>
            <a:fillRect/>
          </a:stretch>
        </p:blipFill>
        <p:spPr>
          <a:xfrm>
            <a:off x="8174910" y="5082788"/>
            <a:ext cx="768268" cy="441345"/>
          </a:xfrm>
          <a:prstGeom prst="rect">
            <a:avLst/>
          </a:prstGeom>
          <a:effectLst>
            <a:outerShdw blurRad="50800" dist="50800" dir="15720000" sx="95000" sy="95000" algn="ctr" rotWithShape="0">
              <a:srgbClr val="000000">
                <a:alpha val="43137"/>
              </a:srgbClr>
            </a:outerShdw>
          </a:effectLst>
        </p:spPr>
      </p:pic>
      <p:pic>
        <p:nvPicPr>
          <p:cNvPr id="74" name="Picture 73">
            <a:extLst>
              <a:ext uri="{FF2B5EF4-FFF2-40B4-BE49-F238E27FC236}">
                <a16:creationId xmlns:a16="http://schemas.microsoft.com/office/drawing/2014/main" id="{FFB23CA3-0646-D061-2645-292C9113BA34}"/>
              </a:ext>
            </a:extLst>
          </p:cNvPr>
          <p:cNvPicPr>
            <a:picLocks noChangeAspect="1"/>
          </p:cNvPicPr>
          <p:nvPr/>
        </p:nvPicPr>
        <p:blipFill>
          <a:blip r:embed="rId34"/>
          <a:stretch>
            <a:fillRect/>
          </a:stretch>
        </p:blipFill>
        <p:spPr>
          <a:xfrm>
            <a:off x="7989287" y="5413672"/>
            <a:ext cx="767849" cy="462426"/>
          </a:xfrm>
          <a:prstGeom prst="rect">
            <a:avLst/>
          </a:prstGeom>
          <a:effectLst>
            <a:outerShdw blurRad="50800" dist="50800" dir="15720000" sx="95000" sy="95000" algn="ctr" rotWithShape="0">
              <a:srgbClr val="000000">
                <a:alpha val="43137"/>
              </a:srgbClr>
            </a:outerShdw>
          </a:effectLst>
        </p:spPr>
      </p:pic>
      <p:pic>
        <p:nvPicPr>
          <p:cNvPr id="75" name="Picture 74" descr="A graph showing different colored dots&#10;&#10;Description automatically generated">
            <a:extLst>
              <a:ext uri="{FF2B5EF4-FFF2-40B4-BE49-F238E27FC236}">
                <a16:creationId xmlns:a16="http://schemas.microsoft.com/office/drawing/2014/main" id="{47521656-1EB5-69DF-29DB-C32CB992DF9B}"/>
              </a:ext>
            </a:extLst>
          </p:cNvPr>
          <p:cNvPicPr>
            <a:picLocks noChangeAspect="1"/>
          </p:cNvPicPr>
          <p:nvPr/>
        </p:nvPicPr>
        <p:blipFill>
          <a:blip r:embed="rId35"/>
          <a:stretch>
            <a:fillRect/>
          </a:stretch>
        </p:blipFill>
        <p:spPr>
          <a:xfrm>
            <a:off x="4214086" y="3872693"/>
            <a:ext cx="844200" cy="541029"/>
          </a:xfrm>
          <a:prstGeom prst="rect">
            <a:avLst/>
          </a:prstGeom>
          <a:effectLst>
            <a:outerShdw blurRad="50800" dist="50800" dir="9720000" sx="95000" sy="95000" algn="ctr" rotWithShape="0">
              <a:srgbClr val="000000">
                <a:alpha val="43137"/>
              </a:srgbClr>
            </a:outerShdw>
          </a:effectLst>
        </p:spPr>
      </p:pic>
      <p:pic>
        <p:nvPicPr>
          <p:cNvPr id="76" name="Picture 75" descr="A screenshot of a computer&#10;&#10;Description automatically generated">
            <a:extLst>
              <a:ext uri="{FF2B5EF4-FFF2-40B4-BE49-F238E27FC236}">
                <a16:creationId xmlns:a16="http://schemas.microsoft.com/office/drawing/2014/main" id="{CC2E6FEF-07F1-2F42-5BDC-3CD1AC4D9BD3}"/>
              </a:ext>
            </a:extLst>
          </p:cNvPr>
          <p:cNvPicPr>
            <a:picLocks noChangeAspect="1"/>
          </p:cNvPicPr>
          <p:nvPr/>
        </p:nvPicPr>
        <p:blipFill>
          <a:blip r:embed="rId36"/>
          <a:stretch>
            <a:fillRect/>
          </a:stretch>
        </p:blipFill>
        <p:spPr>
          <a:xfrm>
            <a:off x="4214086" y="4515349"/>
            <a:ext cx="844200" cy="520915"/>
          </a:xfrm>
          <a:prstGeom prst="rect">
            <a:avLst/>
          </a:prstGeom>
          <a:effectLst>
            <a:outerShdw blurRad="50800" dist="50800" dir="9720000" sx="95000" sy="95000" algn="ctr" rotWithShape="0">
              <a:srgbClr val="000000">
                <a:alpha val="43137"/>
              </a:srgbClr>
            </a:outerShdw>
          </a:effectLst>
        </p:spPr>
      </p:pic>
    </p:spTree>
    <p:extLst>
      <p:ext uri="{BB962C8B-B14F-4D97-AF65-F5344CB8AC3E}">
        <p14:creationId xmlns:p14="http://schemas.microsoft.com/office/powerpoint/2010/main" val="325824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500"/>
                                        <p:tgtEl>
                                          <p:spTgt spid="65"/>
                                        </p:tgtEl>
                                      </p:cBhvr>
                                    </p:animEffec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par>
                                <p:cTn id="75" presetID="10" presetClass="entr" presetSubtype="0" fill="hold"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par>
                                <p:cTn id="81" presetID="10"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10" presetClass="entr" presetSubtype="0" fill="hold" nodeType="with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fade">
                                      <p:cBhvr>
                                        <p:cTn id="86" dur="500"/>
                                        <p:tgtEl>
                                          <p:spTgt spid="72"/>
                                        </p:tgtEl>
                                      </p:cBhvr>
                                    </p:animEffect>
                                  </p:childTnLst>
                                </p:cTn>
                              </p:par>
                              <p:par>
                                <p:cTn id="87" presetID="10" presetClass="entr" presetSubtype="0" fill="hold" nodeType="with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fade">
                                      <p:cBhvr>
                                        <p:cTn id="89" dur="500"/>
                                        <p:tgtEl>
                                          <p:spTgt spid="73"/>
                                        </p:tgtEl>
                                      </p:cBhvr>
                                    </p:animEffect>
                                  </p:childTnLst>
                                </p:cTn>
                              </p:par>
                              <p:par>
                                <p:cTn id="90" presetID="10" presetClass="entr" presetSubtype="0" fill="hold" nodeType="with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fade">
                                      <p:cBhvr>
                                        <p:cTn id="92" dur="500"/>
                                        <p:tgtEl>
                                          <p:spTgt spid="7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Graphic spid="54" grpId="0">
        <p:bldAsOne/>
      </p:bldGraphic>
      <p:bldP spid="55" grpId="0"/>
      <p:bldGraphic spid="56" grpId="0">
        <p:bldAsOne/>
      </p:bldGraphic>
      <p:bldGraphic spid="57" grpId="0">
        <p:bldAsOne/>
      </p:bldGraphic>
      <p:bldP spid="58"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a:extLst>
              <a:ext uri="{FF2B5EF4-FFF2-40B4-BE49-F238E27FC236}">
                <a16:creationId xmlns:a16="http://schemas.microsoft.com/office/drawing/2014/main" id="{4AC3C20A-6619-C050-11C9-3A9DBBDFB5C2}"/>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0" name="Picture 9" descr="A colorful brain with white border&#10;&#10;Description automatically generated">
            <a:extLst>
              <a:ext uri="{FF2B5EF4-FFF2-40B4-BE49-F238E27FC236}">
                <a16:creationId xmlns:a16="http://schemas.microsoft.com/office/drawing/2014/main" id="{A69C2ECD-A4C9-A759-1264-0FB0251F1C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1" name="Picture 10" descr="A close-up of a logo&#10;&#10;Description automatically generated">
            <a:extLst>
              <a:ext uri="{FF2B5EF4-FFF2-40B4-BE49-F238E27FC236}">
                <a16:creationId xmlns:a16="http://schemas.microsoft.com/office/drawing/2014/main" id="{51AED19B-73B3-F25F-2123-49B3991637C6}"/>
              </a:ext>
            </a:extLst>
          </p:cNvPr>
          <p:cNvPicPr>
            <a:picLocks noChangeAspect="1"/>
          </p:cNvPicPr>
          <p:nvPr/>
        </p:nvPicPr>
        <p:blipFill>
          <a:blip r:embed="rId4"/>
          <a:stretch>
            <a:fillRect/>
          </a:stretch>
        </p:blipFill>
        <p:spPr>
          <a:xfrm>
            <a:off x="50399" y="0"/>
            <a:ext cx="2599137" cy="716585"/>
          </a:xfrm>
          <a:prstGeom prst="rect">
            <a:avLst/>
          </a:prstGeom>
        </p:spPr>
      </p:pic>
      <p:sp>
        <p:nvSpPr>
          <p:cNvPr id="12" name="Title 1">
            <a:extLst>
              <a:ext uri="{FF2B5EF4-FFF2-40B4-BE49-F238E27FC236}">
                <a16:creationId xmlns:a16="http://schemas.microsoft.com/office/drawing/2014/main" id="{0EE26B67-51EB-82B7-EA6B-3E43E99D1909}"/>
              </a:ext>
            </a:extLst>
          </p:cNvPr>
          <p:cNvSpPr txBox="1">
            <a:spLocks/>
          </p:cNvSpPr>
          <p:nvPr/>
        </p:nvSpPr>
        <p:spPr>
          <a:xfrm>
            <a:off x="597600" y="1004400"/>
            <a:ext cx="4188825" cy="874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Image Processing</a:t>
            </a:r>
          </a:p>
        </p:txBody>
      </p:sp>
      <p:sp>
        <p:nvSpPr>
          <p:cNvPr id="2" name="Title 1">
            <a:extLst>
              <a:ext uri="{FF2B5EF4-FFF2-40B4-BE49-F238E27FC236}">
                <a16:creationId xmlns:a16="http://schemas.microsoft.com/office/drawing/2014/main" id="{BB538DF0-8022-BC50-FA34-D8839438C4F4}"/>
              </a:ext>
            </a:extLst>
          </p:cNvPr>
          <p:cNvSpPr txBox="1">
            <a:spLocks/>
          </p:cNvSpPr>
          <p:nvPr/>
        </p:nvSpPr>
        <p:spPr>
          <a:xfrm>
            <a:off x="597600" y="1004400"/>
            <a:ext cx="4188825" cy="874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Image Processing</a:t>
            </a:r>
          </a:p>
        </p:txBody>
      </p:sp>
      <p:sp>
        <p:nvSpPr>
          <p:cNvPr id="3" name="Text Placeholder 3">
            <a:extLst>
              <a:ext uri="{FF2B5EF4-FFF2-40B4-BE49-F238E27FC236}">
                <a16:creationId xmlns:a16="http://schemas.microsoft.com/office/drawing/2014/main" id="{9AD1348C-C6F4-2711-4015-321D03BF6C3A}"/>
              </a:ext>
            </a:extLst>
          </p:cNvPr>
          <p:cNvSpPr txBox="1">
            <a:spLocks/>
          </p:cNvSpPr>
          <p:nvPr/>
        </p:nvSpPr>
        <p:spPr>
          <a:xfrm>
            <a:off x="581865" y="1777643"/>
            <a:ext cx="4188825" cy="4536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dirty="0">
                <a:solidFill>
                  <a:srgbClr val="1D1D1D"/>
                </a:solidFill>
                <a:latin typeface="Calibri" panose="020F0502020204030204" pitchFamily="34" charset="0"/>
              </a:rPr>
              <a:t>Deep Learning for fast segmentation of anatomy and abnormality for sMRI:</a:t>
            </a:r>
          </a:p>
          <a:p>
            <a:pPr marL="0" indent="0">
              <a:spcBef>
                <a:spcPts val="0"/>
              </a:spcBef>
              <a:buFont typeface="Arial" panose="020B0604020202020204" pitchFamily="34" charset="0"/>
              <a:buNone/>
            </a:pPr>
            <a:endParaRPr lang="en-US" sz="1800" dirty="0">
              <a:solidFill>
                <a:srgbClr val="1D1D1D"/>
              </a:solidFill>
              <a:latin typeface="Calibri" panose="020F0502020204030204" pitchFamily="34" charset="0"/>
            </a:endParaRPr>
          </a:p>
          <a:p>
            <a:pPr>
              <a:spcBef>
                <a:spcPts val="0"/>
              </a:spcBef>
            </a:pPr>
            <a:r>
              <a:rPr lang="en-US" sz="1800" dirty="0">
                <a:solidFill>
                  <a:srgbClr val="1D1D1D"/>
                </a:solidFill>
                <a:latin typeface="Calibri" panose="020F0502020204030204" pitchFamily="34" charset="0"/>
              </a:rPr>
              <a:t>DLICV</a:t>
            </a:r>
          </a:p>
          <a:p>
            <a:pPr>
              <a:spcBef>
                <a:spcPts val="0"/>
              </a:spcBef>
            </a:pPr>
            <a:r>
              <a:rPr lang="en-US" sz="1800" dirty="0">
                <a:solidFill>
                  <a:srgbClr val="1D1D1D"/>
                </a:solidFill>
                <a:latin typeface="Calibri" panose="020F0502020204030204" pitchFamily="34" charset="0"/>
              </a:rPr>
              <a:t>DLMUSE</a:t>
            </a:r>
          </a:p>
          <a:p>
            <a:pPr>
              <a:spcBef>
                <a:spcPts val="0"/>
              </a:spcBef>
            </a:pPr>
            <a:r>
              <a:rPr lang="en-US" sz="1800" dirty="0">
                <a:solidFill>
                  <a:srgbClr val="1D1D1D"/>
                </a:solidFill>
                <a:latin typeface="Calibri" panose="020F0502020204030204" pitchFamily="34" charset="0"/>
              </a:rPr>
              <a:t>DLWMLS</a:t>
            </a:r>
          </a:p>
          <a:p>
            <a:pPr marL="0" indent="0">
              <a:spcBef>
                <a:spcPts val="0"/>
              </a:spcBef>
              <a:buFont typeface="Arial" panose="020B0604020202020204" pitchFamily="34" charset="0"/>
              <a:buNone/>
            </a:pPr>
            <a:endParaRPr lang="en-US" sz="1800" dirty="0">
              <a:solidFill>
                <a:srgbClr val="1D1D1D"/>
              </a:solidFill>
              <a:latin typeface="Calibri" panose="020F0502020204030204" pitchFamily="34" charset="0"/>
            </a:endParaRPr>
          </a:p>
          <a:p>
            <a:pPr marL="0" indent="0">
              <a:spcBef>
                <a:spcPts val="0"/>
              </a:spcBef>
              <a:buFont typeface="Arial" panose="020B0604020202020204" pitchFamily="34" charset="0"/>
              <a:buNone/>
            </a:pPr>
            <a:r>
              <a:rPr lang="en-US" sz="1800" dirty="0">
                <a:solidFill>
                  <a:srgbClr val="1D1D1D"/>
                </a:solidFill>
                <a:latin typeface="Calibri" panose="020F0502020204030204" pitchFamily="34" charset="0"/>
              </a:rPr>
              <a:t>Multi-resolution structural covariance patterns:</a:t>
            </a:r>
          </a:p>
          <a:p>
            <a:pPr marL="0" indent="0">
              <a:spcBef>
                <a:spcPts val="0"/>
              </a:spcBef>
              <a:buFont typeface="Arial" panose="020B0604020202020204" pitchFamily="34" charset="0"/>
              <a:buNone/>
            </a:pPr>
            <a:endParaRPr lang="en-US" sz="1800" dirty="0">
              <a:solidFill>
                <a:srgbClr val="1D1D1D"/>
              </a:solidFill>
              <a:latin typeface="Calibri" panose="020F0502020204030204" pitchFamily="34" charset="0"/>
            </a:endParaRPr>
          </a:p>
          <a:p>
            <a:pPr>
              <a:spcBef>
                <a:spcPts val="0"/>
              </a:spcBef>
            </a:pPr>
            <a:r>
              <a:rPr lang="en-US" sz="1800" dirty="0">
                <a:solidFill>
                  <a:srgbClr val="1D1D1D"/>
                </a:solidFill>
                <a:latin typeface="Calibri" panose="020F0502020204030204" pitchFamily="34" charset="0"/>
              </a:rPr>
              <a:t>sopNMF</a:t>
            </a:r>
          </a:p>
          <a:p>
            <a:pPr>
              <a:spcBef>
                <a:spcPts val="0"/>
              </a:spcBef>
            </a:pPr>
            <a:endParaRPr lang="en-US" sz="1800" dirty="0">
              <a:solidFill>
                <a:srgbClr val="1D1D1D"/>
              </a:solidFill>
              <a:latin typeface="Calibri" panose="020F0502020204030204" pitchFamily="34" charset="0"/>
            </a:endParaRPr>
          </a:p>
          <a:p>
            <a:pPr marL="0" indent="0">
              <a:spcBef>
                <a:spcPts val="0"/>
              </a:spcBef>
              <a:buFont typeface="Arial" panose="020B0604020202020204" pitchFamily="34" charset="0"/>
              <a:buNone/>
            </a:pPr>
            <a:r>
              <a:rPr lang="en-US" sz="1800" dirty="0">
                <a:solidFill>
                  <a:srgbClr val="1D1D1D"/>
                </a:solidFill>
                <a:latin typeface="Calibri" panose="020F0502020204030204" pitchFamily="34" charset="0"/>
              </a:rPr>
              <a:t>End-to-end processing pipelines for fMRI and DTI analysis:</a:t>
            </a:r>
          </a:p>
          <a:p>
            <a:pPr marL="0" indent="0">
              <a:spcBef>
                <a:spcPts val="0"/>
              </a:spcBef>
              <a:buFont typeface="Arial" panose="020B0604020202020204" pitchFamily="34" charset="0"/>
              <a:buNone/>
            </a:pPr>
            <a:endParaRPr lang="en-US" sz="1800" dirty="0">
              <a:solidFill>
                <a:srgbClr val="1D1D1D"/>
              </a:solidFill>
              <a:latin typeface="Calibri" panose="020F0502020204030204" pitchFamily="34" charset="0"/>
            </a:endParaRPr>
          </a:p>
          <a:p>
            <a:pPr>
              <a:spcBef>
                <a:spcPts val="0"/>
              </a:spcBef>
            </a:pPr>
            <a:r>
              <a:rPr lang="en-US" sz="1800" dirty="0">
                <a:solidFill>
                  <a:srgbClr val="1D1D1D"/>
                </a:solidFill>
                <a:latin typeface="Calibri" panose="020F0502020204030204" pitchFamily="34" charset="0"/>
              </a:rPr>
              <a:t>fMRIPrep</a:t>
            </a:r>
          </a:p>
          <a:p>
            <a:pPr>
              <a:spcBef>
                <a:spcPts val="0"/>
              </a:spcBef>
            </a:pPr>
            <a:r>
              <a:rPr lang="en-US" sz="1800" dirty="0">
                <a:solidFill>
                  <a:srgbClr val="1D1D1D"/>
                </a:solidFill>
                <a:latin typeface="Calibri" panose="020F0502020204030204" pitchFamily="34" charset="0"/>
              </a:rPr>
              <a:t>XCP-D</a:t>
            </a:r>
          </a:p>
          <a:p>
            <a:pPr>
              <a:spcBef>
                <a:spcPts val="0"/>
              </a:spcBef>
            </a:pPr>
            <a:r>
              <a:rPr lang="en-US" sz="1800" dirty="0" err="1">
                <a:solidFill>
                  <a:srgbClr val="1D1D1D"/>
                </a:solidFill>
                <a:latin typeface="Calibri" panose="020F0502020204030204" pitchFamily="34" charset="0"/>
              </a:rPr>
              <a:t>DTIPrep</a:t>
            </a:r>
            <a:endParaRPr lang="en-US" sz="1800" dirty="0">
              <a:solidFill>
                <a:srgbClr val="1D1D1D"/>
              </a:solidFill>
              <a:latin typeface="Calibri" panose="020F0502020204030204" pitchFamily="34" charset="0"/>
            </a:endParaRPr>
          </a:p>
          <a:p>
            <a:pPr>
              <a:spcBef>
                <a:spcPts val="0"/>
              </a:spcBef>
            </a:pPr>
            <a:r>
              <a:rPr lang="en-US" sz="1800" dirty="0" err="1">
                <a:solidFill>
                  <a:srgbClr val="1D1D1D"/>
                </a:solidFill>
                <a:latin typeface="Calibri" panose="020F0502020204030204" pitchFamily="34" charset="0"/>
              </a:rPr>
              <a:t>pNet</a:t>
            </a:r>
            <a:endParaRPr lang="en-US" sz="1800" dirty="0">
              <a:solidFill>
                <a:srgbClr val="1D1D1D"/>
              </a:solidFill>
              <a:latin typeface="Calibri" panose="020F0502020204030204" pitchFamily="34" charset="0"/>
            </a:endParaRPr>
          </a:p>
        </p:txBody>
      </p:sp>
      <p:pic>
        <p:nvPicPr>
          <p:cNvPr id="4" name="Content Placeholder 10">
            <a:extLst>
              <a:ext uri="{FF2B5EF4-FFF2-40B4-BE49-F238E27FC236}">
                <a16:creationId xmlns:a16="http://schemas.microsoft.com/office/drawing/2014/main" id="{DEC0ABE9-F779-2120-4DF1-E10DE9B74848}"/>
              </a:ext>
            </a:extLst>
          </p:cNvPr>
          <p:cNvPicPr>
            <a:picLocks noChangeAspect="1"/>
          </p:cNvPicPr>
          <p:nvPr/>
        </p:nvPicPr>
        <p:blipFill>
          <a:blip r:embed="rId5"/>
          <a:stretch>
            <a:fillRect/>
          </a:stretch>
        </p:blipFill>
        <p:spPr>
          <a:xfrm>
            <a:off x="4913847" y="4469314"/>
            <a:ext cx="2997641" cy="226292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A5F2B64-BC97-5A67-D794-6E936AF4B7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4633" y="750866"/>
            <a:ext cx="3297299" cy="3393151"/>
          </a:xfrm>
          <a:prstGeom prst="rect">
            <a:avLst/>
          </a:prstGeom>
        </p:spPr>
      </p:pic>
      <p:pic>
        <p:nvPicPr>
          <p:cNvPr id="6" name="Picture 5">
            <a:extLst>
              <a:ext uri="{FF2B5EF4-FFF2-40B4-BE49-F238E27FC236}">
                <a16:creationId xmlns:a16="http://schemas.microsoft.com/office/drawing/2014/main" id="{F0112E1A-AB45-9B41-0223-6A10AAECAE72}"/>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22827" y="4125269"/>
            <a:ext cx="3224840" cy="1055049"/>
          </a:xfrm>
          <a:prstGeom prst="rect">
            <a:avLst/>
          </a:prstGeom>
          <a:noFill/>
          <a:ln>
            <a:noFill/>
          </a:ln>
        </p:spPr>
      </p:pic>
      <p:pic>
        <p:nvPicPr>
          <p:cNvPr id="7" name="Picture 6" descr="A screenshot of a medical brochure&#10;&#10;Description automatically generated">
            <a:extLst>
              <a:ext uri="{FF2B5EF4-FFF2-40B4-BE49-F238E27FC236}">
                <a16:creationId xmlns:a16="http://schemas.microsoft.com/office/drawing/2014/main" id="{CF9801BF-6AA1-EF9E-C034-2C36AB30196C}"/>
              </a:ext>
            </a:extLst>
          </p:cNvPr>
          <p:cNvPicPr>
            <a:picLocks noChangeAspect="1"/>
          </p:cNvPicPr>
          <p:nvPr/>
        </p:nvPicPr>
        <p:blipFill>
          <a:blip r:embed="rId8"/>
          <a:stretch>
            <a:fillRect/>
          </a:stretch>
        </p:blipFill>
        <p:spPr>
          <a:xfrm>
            <a:off x="8826410" y="935466"/>
            <a:ext cx="2774652" cy="2655142"/>
          </a:xfrm>
          <a:prstGeom prst="rect">
            <a:avLst/>
          </a:prstGeom>
        </p:spPr>
      </p:pic>
      <p:pic>
        <p:nvPicPr>
          <p:cNvPr id="8" name="Picture 7" descr="A close-up of a brain&#10;&#10;Description automatically generated">
            <a:extLst>
              <a:ext uri="{FF2B5EF4-FFF2-40B4-BE49-F238E27FC236}">
                <a16:creationId xmlns:a16="http://schemas.microsoft.com/office/drawing/2014/main" id="{99FECCFB-768A-815B-4BD2-742C290A142F}"/>
              </a:ext>
            </a:extLst>
          </p:cNvPr>
          <p:cNvPicPr>
            <a:picLocks noChangeAspect="1"/>
          </p:cNvPicPr>
          <p:nvPr/>
        </p:nvPicPr>
        <p:blipFill>
          <a:blip r:embed="rId9"/>
          <a:stretch>
            <a:fillRect/>
          </a:stretch>
        </p:blipFill>
        <p:spPr>
          <a:xfrm>
            <a:off x="8584003" y="5391413"/>
            <a:ext cx="3259466" cy="1340826"/>
          </a:xfrm>
          <a:prstGeom prst="rect">
            <a:avLst/>
          </a:prstGeom>
        </p:spPr>
      </p:pic>
      <p:sp>
        <p:nvSpPr>
          <p:cNvPr id="13" name="TextBox 12">
            <a:extLst>
              <a:ext uri="{FF2B5EF4-FFF2-40B4-BE49-F238E27FC236}">
                <a16:creationId xmlns:a16="http://schemas.microsoft.com/office/drawing/2014/main" id="{751F82BB-89B5-9244-CA5D-2409B4248C3F}"/>
              </a:ext>
            </a:extLst>
          </p:cNvPr>
          <p:cNvSpPr txBox="1"/>
          <p:nvPr/>
        </p:nvSpPr>
        <p:spPr>
          <a:xfrm>
            <a:off x="5225528" y="4111553"/>
            <a:ext cx="2555508" cy="215444"/>
          </a:xfrm>
          <a:prstGeom prst="rect">
            <a:avLst/>
          </a:prstGeom>
          <a:noFill/>
        </p:spPr>
        <p:txBody>
          <a:bodyPr wrap="none" rtlCol="0">
            <a:spAutoFit/>
          </a:bodyPr>
          <a:lstStyle/>
          <a:p>
            <a:r>
              <a:rPr lang="en-US" sz="800" b="0" i="0" dirty="0">
                <a:solidFill>
                  <a:srgbClr val="000000"/>
                </a:solidFill>
                <a:effectLst/>
                <a:latin typeface="Open Sans" panose="020B0606030504020204" pitchFamily="34" charset="0"/>
              </a:rPr>
              <a:t>Personalized Functional Network Modeling (</a:t>
            </a:r>
            <a:r>
              <a:rPr lang="en-US" sz="800" b="1" i="0" dirty="0" err="1">
                <a:solidFill>
                  <a:srgbClr val="000000"/>
                </a:solidFill>
                <a:effectLst/>
                <a:latin typeface="Open Sans" panose="020B0606030504020204" pitchFamily="34" charset="0"/>
              </a:rPr>
              <a:t>pNet</a:t>
            </a:r>
            <a:r>
              <a:rPr lang="en-US" sz="800" b="0" i="0" dirty="0">
                <a:solidFill>
                  <a:srgbClr val="000000"/>
                </a:solidFill>
                <a:effectLst/>
                <a:latin typeface="Open Sans" panose="020B0606030504020204" pitchFamily="34" charset="0"/>
              </a:rPr>
              <a:t>)</a:t>
            </a:r>
            <a:endParaRPr lang="en-US" sz="800" dirty="0"/>
          </a:p>
        </p:txBody>
      </p:sp>
      <p:sp>
        <p:nvSpPr>
          <p:cNvPr id="14" name="TextBox 13">
            <a:extLst>
              <a:ext uri="{FF2B5EF4-FFF2-40B4-BE49-F238E27FC236}">
                <a16:creationId xmlns:a16="http://schemas.microsoft.com/office/drawing/2014/main" id="{3EFD9F3B-FEC5-4846-2BBF-B29C55733D50}"/>
              </a:ext>
            </a:extLst>
          </p:cNvPr>
          <p:cNvSpPr txBox="1"/>
          <p:nvPr/>
        </p:nvSpPr>
        <p:spPr>
          <a:xfrm>
            <a:off x="8826410" y="3586259"/>
            <a:ext cx="2786340" cy="215444"/>
          </a:xfrm>
          <a:prstGeom prst="rect">
            <a:avLst/>
          </a:prstGeom>
          <a:noFill/>
        </p:spPr>
        <p:txBody>
          <a:bodyPr wrap="none" rtlCol="0">
            <a:spAutoFit/>
          </a:bodyPr>
          <a:lstStyle/>
          <a:p>
            <a:r>
              <a:rPr lang="en-US" sz="800" b="0" i="0" dirty="0">
                <a:solidFill>
                  <a:srgbClr val="000000"/>
                </a:solidFill>
                <a:effectLst/>
                <a:latin typeface="Open Sans" panose="020B0606030504020204" pitchFamily="34" charset="0"/>
              </a:rPr>
              <a:t>Preprocessing of diffusion MRI datasets using </a:t>
            </a:r>
            <a:r>
              <a:rPr lang="en-US" sz="800" b="1" i="0" dirty="0" err="1">
                <a:solidFill>
                  <a:srgbClr val="000000"/>
                </a:solidFill>
                <a:effectLst/>
                <a:latin typeface="Open Sans" panose="020B0606030504020204" pitchFamily="34" charset="0"/>
              </a:rPr>
              <a:t>QSIPrep</a:t>
            </a:r>
            <a:endParaRPr lang="en-US" sz="800" b="1" dirty="0"/>
          </a:p>
        </p:txBody>
      </p:sp>
      <p:sp>
        <p:nvSpPr>
          <p:cNvPr id="16" name="TextBox 15">
            <a:extLst>
              <a:ext uri="{FF2B5EF4-FFF2-40B4-BE49-F238E27FC236}">
                <a16:creationId xmlns:a16="http://schemas.microsoft.com/office/drawing/2014/main" id="{C474ED30-670F-FF8E-5237-7E91E3A8AF7B}"/>
              </a:ext>
            </a:extLst>
          </p:cNvPr>
          <p:cNvSpPr txBox="1"/>
          <p:nvPr/>
        </p:nvSpPr>
        <p:spPr>
          <a:xfrm>
            <a:off x="9023346" y="5157980"/>
            <a:ext cx="2380780" cy="215444"/>
          </a:xfrm>
          <a:prstGeom prst="rect">
            <a:avLst/>
          </a:prstGeom>
          <a:noFill/>
        </p:spPr>
        <p:txBody>
          <a:bodyPr wrap="none" rtlCol="0">
            <a:spAutoFit/>
          </a:bodyPr>
          <a:lstStyle/>
          <a:p>
            <a:r>
              <a:rPr lang="en-US" sz="800" b="0" i="0" dirty="0">
                <a:solidFill>
                  <a:srgbClr val="000000"/>
                </a:solidFill>
                <a:effectLst/>
                <a:latin typeface="Open Sans" panose="020B0606030504020204" pitchFamily="34" charset="0"/>
              </a:rPr>
              <a:t>Multivariate structural analysis using </a:t>
            </a:r>
            <a:r>
              <a:rPr lang="en-US" sz="800" b="1" i="0" dirty="0">
                <a:solidFill>
                  <a:srgbClr val="000000"/>
                </a:solidFill>
                <a:effectLst/>
                <a:latin typeface="Open Sans" panose="020B0606030504020204" pitchFamily="34" charset="0"/>
              </a:rPr>
              <a:t>sOPNMF</a:t>
            </a:r>
            <a:endParaRPr lang="en-US" sz="800" b="1" dirty="0"/>
          </a:p>
        </p:txBody>
      </p:sp>
      <p:sp>
        <p:nvSpPr>
          <p:cNvPr id="17" name="TextBox 16">
            <a:extLst>
              <a:ext uri="{FF2B5EF4-FFF2-40B4-BE49-F238E27FC236}">
                <a16:creationId xmlns:a16="http://schemas.microsoft.com/office/drawing/2014/main" id="{911985FC-70CC-5D49-6CA8-450324351B94}"/>
              </a:ext>
            </a:extLst>
          </p:cNvPr>
          <p:cNvSpPr txBox="1"/>
          <p:nvPr/>
        </p:nvSpPr>
        <p:spPr>
          <a:xfrm>
            <a:off x="8744544" y="6677433"/>
            <a:ext cx="3098925" cy="215444"/>
          </a:xfrm>
          <a:prstGeom prst="rect">
            <a:avLst/>
          </a:prstGeom>
          <a:noFill/>
        </p:spPr>
        <p:txBody>
          <a:bodyPr wrap="none" rtlCol="0">
            <a:spAutoFit/>
          </a:bodyPr>
          <a:lstStyle/>
          <a:p>
            <a:r>
              <a:rPr lang="en-US" sz="800" b="0" dirty="0">
                <a:solidFill>
                  <a:srgbClr val="000000"/>
                </a:solidFill>
                <a:effectLst/>
                <a:latin typeface="Open Sans" panose="020B0606030504020204" pitchFamily="34" charset="0"/>
              </a:rPr>
              <a:t>Example segmentation using </a:t>
            </a:r>
            <a:r>
              <a:rPr lang="en-US" sz="800" b="1" dirty="0">
                <a:solidFill>
                  <a:srgbClr val="000000"/>
                </a:solidFill>
                <a:effectLst/>
                <a:latin typeface="Open Sans" panose="020B0606030504020204" pitchFamily="34" charset="0"/>
              </a:rPr>
              <a:t>DLICV</a:t>
            </a:r>
            <a:r>
              <a:rPr lang="en-US" sz="800" b="0" dirty="0">
                <a:solidFill>
                  <a:srgbClr val="000000"/>
                </a:solidFill>
                <a:effectLst/>
                <a:latin typeface="Open Sans" panose="020B0606030504020204" pitchFamily="34" charset="0"/>
              </a:rPr>
              <a:t>, </a:t>
            </a:r>
            <a:r>
              <a:rPr lang="en-US" sz="800" b="1" dirty="0">
                <a:solidFill>
                  <a:srgbClr val="000000"/>
                </a:solidFill>
                <a:effectLst/>
                <a:latin typeface="Open Sans" panose="020B0606030504020204" pitchFamily="34" charset="0"/>
              </a:rPr>
              <a:t>DLMUSE</a:t>
            </a:r>
            <a:r>
              <a:rPr lang="en-US" sz="800" b="0" dirty="0">
                <a:solidFill>
                  <a:srgbClr val="000000"/>
                </a:solidFill>
                <a:effectLst/>
                <a:latin typeface="Open Sans" panose="020B0606030504020204" pitchFamily="34" charset="0"/>
              </a:rPr>
              <a:t> and </a:t>
            </a:r>
            <a:r>
              <a:rPr lang="en-US" sz="800" b="1" dirty="0">
                <a:solidFill>
                  <a:srgbClr val="000000"/>
                </a:solidFill>
                <a:effectLst/>
                <a:latin typeface="Open Sans" panose="020B0606030504020204" pitchFamily="34" charset="0"/>
              </a:rPr>
              <a:t>DLWMLS</a:t>
            </a:r>
            <a:endParaRPr lang="en-US" sz="800" b="1" dirty="0"/>
          </a:p>
        </p:txBody>
      </p:sp>
      <p:sp>
        <p:nvSpPr>
          <p:cNvPr id="18" name="TextBox 17">
            <a:extLst>
              <a:ext uri="{FF2B5EF4-FFF2-40B4-BE49-F238E27FC236}">
                <a16:creationId xmlns:a16="http://schemas.microsoft.com/office/drawing/2014/main" id="{ED1C4D13-87CC-537A-02AF-688E4092F7D7}"/>
              </a:ext>
            </a:extLst>
          </p:cNvPr>
          <p:cNvSpPr txBox="1"/>
          <p:nvPr/>
        </p:nvSpPr>
        <p:spPr>
          <a:xfrm>
            <a:off x="5827410" y="6690455"/>
            <a:ext cx="970137" cy="215444"/>
          </a:xfrm>
          <a:prstGeom prst="rect">
            <a:avLst/>
          </a:prstGeom>
          <a:noFill/>
        </p:spPr>
        <p:txBody>
          <a:bodyPr wrap="none" rtlCol="0">
            <a:spAutoFit/>
          </a:bodyPr>
          <a:lstStyle/>
          <a:p>
            <a:r>
              <a:rPr lang="en-US" sz="800" b="1" i="0" dirty="0">
                <a:solidFill>
                  <a:srgbClr val="000000"/>
                </a:solidFill>
                <a:effectLst/>
                <a:latin typeface="Open Sans" panose="020B0606030504020204" pitchFamily="34" charset="0"/>
              </a:rPr>
              <a:t>XCP-D</a:t>
            </a:r>
            <a:r>
              <a:rPr lang="en-US" sz="800" b="0" i="0" dirty="0">
                <a:solidFill>
                  <a:srgbClr val="000000"/>
                </a:solidFill>
                <a:effectLst/>
                <a:latin typeface="Open Sans" panose="020B0606030504020204" pitchFamily="34" charset="0"/>
              </a:rPr>
              <a:t> flowchart</a:t>
            </a:r>
            <a:endParaRPr lang="en-US" sz="800" dirty="0"/>
          </a:p>
        </p:txBody>
      </p:sp>
    </p:spTree>
    <p:extLst>
      <p:ext uri="{BB962C8B-B14F-4D97-AF65-F5344CB8AC3E}">
        <p14:creationId xmlns:p14="http://schemas.microsoft.com/office/powerpoint/2010/main" val="2392952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a:extLst>
              <a:ext uri="{FF2B5EF4-FFF2-40B4-BE49-F238E27FC236}">
                <a16:creationId xmlns:a16="http://schemas.microsoft.com/office/drawing/2014/main" id="{4AC3C20A-6619-C050-11C9-3A9DBBDFB5C2}"/>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0" name="Picture 9" descr="A colorful brain with white border&#10;&#10;Description automatically generated">
            <a:extLst>
              <a:ext uri="{FF2B5EF4-FFF2-40B4-BE49-F238E27FC236}">
                <a16:creationId xmlns:a16="http://schemas.microsoft.com/office/drawing/2014/main" id="{A69C2ECD-A4C9-A759-1264-0FB0251F1C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1" name="Picture 10" descr="A close-up of a logo&#10;&#10;Description automatically generated">
            <a:extLst>
              <a:ext uri="{FF2B5EF4-FFF2-40B4-BE49-F238E27FC236}">
                <a16:creationId xmlns:a16="http://schemas.microsoft.com/office/drawing/2014/main" id="{51AED19B-73B3-F25F-2123-49B3991637C6}"/>
              </a:ext>
            </a:extLst>
          </p:cNvPr>
          <p:cNvPicPr>
            <a:picLocks noChangeAspect="1"/>
          </p:cNvPicPr>
          <p:nvPr/>
        </p:nvPicPr>
        <p:blipFill>
          <a:blip r:embed="rId4"/>
          <a:stretch>
            <a:fillRect/>
          </a:stretch>
        </p:blipFill>
        <p:spPr>
          <a:xfrm>
            <a:off x="50399" y="0"/>
            <a:ext cx="2599137" cy="716585"/>
          </a:xfrm>
          <a:prstGeom prst="rect">
            <a:avLst/>
          </a:prstGeom>
        </p:spPr>
      </p:pic>
      <p:sp>
        <p:nvSpPr>
          <p:cNvPr id="28" name="Title 1">
            <a:extLst>
              <a:ext uri="{FF2B5EF4-FFF2-40B4-BE49-F238E27FC236}">
                <a16:creationId xmlns:a16="http://schemas.microsoft.com/office/drawing/2014/main" id="{E1C2CA48-C4AC-3FDA-E662-41BE564EDE1E}"/>
              </a:ext>
            </a:extLst>
          </p:cNvPr>
          <p:cNvSpPr txBox="1">
            <a:spLocks/>
          </p:cNvSpPr>
          <p:nvPr/>
        </p:nvSpPr>
        <p:spPr>
          <a:xfrm>
            <a:off x="597600" y="1004400"/>
            <a:ext cx="4188825" cy="874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Machine Learning</a:t>
            </a:r>
          </a:p>
        </p:txBody>
      </p:sp>
      <p:sp>
        <p:nvSpPr>
          <p:cNvPr id="29" name="Text Placeholder 3">
            <a:extLst>
              <a:ext uri="{FF2B5EF4-FFF2-40B4-BE49-F238E27FC236}">
                <a16:creationId xmlns:a16="http://schemas.microsoft.com/office/drawing/2014/main" id="{D05BE89E-D858-23F8-E2FF-9419B509CEBB}"/>
              </a:ext>
            </a:extLst>
          </p:cNvPr>
          <p:cNvSpPr txBox="1">
            <a:spLocks/>
          </p:cNvSpPr>
          <p:nvPr/>
        </p:nvSpPr>
        <p:spPr>
          <a:xfrm>
            <a:off x="597600" y="1879200"/>
            <a:ext cx="4188825" cy="4536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dirty="0">
                <a:solidFill>
                  <a:srgbClr val="1D1D1D"/>
                </a:solidFill>
                <a:latin typeface="Calibri" panose="020F0502020204030204" pitchFamily="34" charset="0"/>
              </a:rPr>
              <a:t>Supervised ML models for age and disease prediction:</a:t>
            </a:r>
          </a:p>
          <a:p>
            <a:pPr marL="0" indent="0">
              <a:spcBef>
                <a:spcPts val="0"/>
              </a:spcBef>
              <a:buFont typeface="Arial" panose="020B0604020202020204" pitchFamily="34" charset="0"/>
              <a:buNone/>
            </a:pPr>
            <a:endParaRPr lang="en-US" sz="1800" dirty="0">
              <a:solidFill>
                <a:srgbClr val="1D1D1D"/>
              </a:solidFill>
              <a:latin typeface="Calibri" panose="020F0502020204030204" pitchFamily="34" charset="0"/>
            </a:endParaRPr>
          </a:p>
          <a:p>
            <a:pPr>
              <a:spcBef>
                <a:spcPts val="0"/>
              </a:spcBef>
            </a:pPr>
            <a:r>
              <a:rPr lang="en-US" sz="1800" dirty="0">
                <a:solidFill>
                  <a:srgbClr val="1D1D1D"/>
                </a:solidFill>
                <a:latin typeface="Calibri" panose="020F0502020204030204" pitchFamily="34" charset="0"/>
              </a:rPr>
              <a:t>SPARE-AD</a:t>
            </a:r>
          </a:p>
          <a:p>
            <a:pPr>
              <a:spcBef>
                <a:spcPts val="0"/>
              </a:spcBef>
            </a:pPr>
            <a:r>
              <a:rPr lang="en-US" sz="1800" dirty="0">
                <a:solidFill>
                  <a:srgbClr val="1D1D1D"/>
                </a:solidFill>
                <a:latin typeface="Calibri" panose="020F0502020204030204" pitchFamily="34" charset="0"/>
              </a:rPr>
              <a:t>SPARE-BA</a:t>
            </a:r>
          </a:p>
          <a:p>
            <a:pPr>
              <a:spcBef>
                <a:spcPts val="0"/>
              </a:spcBef>
            </a:pPr>
            <a:r>
              <a:rPr lang="en-US" sz="1800" dirty="0">
                <a:solidFill>
                  <a:srgbClr val="1D1D1D"/>
                </a:solidFill>
                <a:latin typeface="Calibri" panose="020F0502020204030204" pitchFamily="34" charset="0"/>
              </a:rPr>
              <a:t>SPARE-CVM</a:t>
            </a:r>
          </a:p>
          <a:p>
            <a:pPr marL="0" indent="0">
              <a:spcBef>
                <a:spcPts val="0"/>
              </a:spcBef>
              <a:buFont typeface="Arial" panose="020B0604020202020204" pitchFamily="34" charset="0"/>
              <a:buNone/>
            </a:pPr>
            <a:endParaRPr lang="en-US" sz="1800" dirty="0">
              <a:solidFill>
                <a:srgbClr val="1D1D1D"/>
              </a:solidFill>
              <a:latin typeface="Calibri" panose="020F0502020204030204" pitchFamily="34" charset="0"/>
            </a:endParaRPr>
          </a:p>
          <a:p>
            <a:pPr marL="0" indent="0">
              <a:spcBef>
                <a:spcPts val="0"/>
              </a:spcBef>
              <a:buFont typeface="Arial" panose="020B0604020202020204" pitchFamily="34" charset="0"/>
              <a:buNone/>
            </a:pPr>
            <a:r>
              <a:rPr lang="en-US" sz="1800" dirty="0"/>
              <a:t>Semi-supervised ML models for disease subtype analysis</a:t>
            </a:r>
            <a:r>
              <a:rPr lang="en-US" sz="1800" dirty="0">
                <a:solidFill>
                  <a:srgbClr val="1D1D1D"/>
                </a:solidFill>
                <a:latin typeface="Calibri" panose="020F0502020204030204" pitchFamily="34" charset="0"/>
              </a:rPr>
              <a:t>:</a:t>
            </a:r>
          </a:p>
          <a:p>
            <a:pPr marL="0" indent="0">
              <a:spcBef>
                <a:spcPts val="0"/>
              </a:spcBef>
              <a:buFont typeface="Arial" panose="020B0604020202020204" pitchFamily="34" charset="0"/>
              <a:buNone/>
            </a:pPr>
            <a:endParaRPr lang="en-US" sz="1800" dirty="0">
              <a:solidFill>
                <a:srgbClr val="1D1D1D"/>
              </a:solidFill>
              <a:latin typeface="Calibri" panose="020F0502020204030204" pitchFamily="34" charset="0"/>
            </a:endParaRPr>
          </a:p>
          <a:p>
            <a:pPr>
              <a:spcBef>
                <a:spcPts val="0"/>
              </a:spcBef>
            </a:pPr>
            <a:r>
              <a:rPr lang="en-US" sz="1800" dirty="0" err="1">
                <a:solidFill>
                  <a:srgbClr val="1D1D1D"/>
                </a:solidFill>
                <a:latin typeface="Calibri" panose="020F0502020204030204" pitchFamily="34" charset="0"/>
              </a:rPr>
              <a:t>SmileGAN</a:t>
            </a:r>
            <a:endParaRPr lang="en-US" sz="1800" dirty="0">
              <a:solidFill>
                <a:srgbClr val="1D1D1D"/>
              </a:solidFill>
              <a:latin typeface="Calibri" panose="020F0502020204030204" pitchFamily="34" charset="0"/>
            </a:endParaRPr>
          </a:p>
          <a:p>
            <a:pPr>
              <a:spcBef>
                <a:spcPts val="0"/>
              </a:spcBef>
            </a:pPr>
            <a:r>
              <a:rPr lang="en-US" sz="1800" err="1">
                <a:solidFill>
                  <a:srgbClr val="1D1D1D"/>
                </a:solidFill>
                <a:latin typeface="Calibri" panose="020F0502020204030204" pitchFamily="34" charset="0"/>
              </a:rPr>
              <a:t>SurrealGAN</a:t>
            </a:r>
            <a:endParaRPr lang="en-US" sz="1800" dirty="0">
              <a:solidFill>
                <a:srgbClr val="1D1D1D"/>
              </a:solidFill>
              <a:latin typeface="Calibri" panose="020F0502020204030204" pitchFamily="34" charset="0"/>
            </a:endParaRPr>
          </a:p>
          <a:p>
            <a:pPr>
              <a:spcBef>
                <a:spcPts val="0"/>
              </a:spcBef>
            </a:pPr>
            <a:r>
              <a:rPr lang="en-US" sz="1800" dirty="0" err="1">
                <a:solidFill>
                  <a:srgbClr val="1D1D1D"/>
                </a:solidFill>
                <a:latin typeface="Calibri" panose="020F0502020204030204" pitchFamily="34" charset="0"/>
              </a:rPr>
              <a:t>GeneSGAN</a:t>
            </a:r>
            <a:endParaRPr lang="en-US" sz="1800" dirty="0">
              <a:solidFill>
                <a:srgbClr val="1D1D1D"/>
              </a:solidFill>
              <a:latin typeface="Calibri" panose="020F0502020204030204" pitchFamily="34" charset="0"/>
            </a:endParaRPr>
          </a:p>
          <a:p>
            <a:pPr>
              <a:spcBef>
                <a:spcPts val="0"/>
              </a:spcBef>
            </a:pPr>
            <a:endParaRPr lang="en-US" sz="1800" dirty="0">
              <a:solidFill>
                <a:srgbClr val="1D1D1D"/>
              </a:solidFill>
              <a:latin typeface="Calibri" panose="020F0502020204030204" pitchFamily="34" charset="0"/>
            </a:endParaRPr>
          </a:p>
          <a:p>
            <a:pPr marL="0" indent="0">
              <a:spcBef>
                <a:spcPts val="0"/>
              </a:spcBef>
              <a:buFont typeface="Arial" panose="020B0604020202020204" pitchFamily="34" charset="0"/>
              <a:buNone/>
            </a:pPr>
            <a:r>
              <a:rPr lang="en-US" sz="1900" dirty="0"/>
              <a:t>Deep learning models for biomarker extraction from raw images</a:t>
            </a:r>
            <a:r>
              <a:rPr lang="en-US" sz="1800" dirty="0">
                <a:solidFill>
                  <a:srgbClr val="1D1D1D"/>
                </a:solidFill>
                <a:latin typeface="Calibri" panose="020F0502020204030204" pitchFamily="34" charset="0"/>
              </a:rPr>
              <a:t>:</a:t>
            </a:r>
          </a:p>
          <a:p>
            <a:pPr marL="0" indent="0">
              <a:spcBef>
                <a:spcPts val="0"/>
              </a:spcBef>
              <a:buFont typeface="Arial" panose="020B0604020202020204" pitchFamily="34" charset="0"/>
              <a:buNone/>
            </a:pPr>
            <a:endParaRPr lang="en-US" sz="1800" dirty="0">
              <a:solidFill>
                <a:srgbClr val="1D1D1D"/>
              </a:solidFill>
              <a:latin typeface="Calibri" panose="020F0502020204030204" pitchFamily="34" charset="0"/>
            </a:endParaRPr>
          </a:p>
          <a:p>
            <a:pPr>
              <a:spcBef>
                <a:spcPts val="0"/>
              </a:spcBef>
            </a:pPr>
            <a:r>
              <a:rPr lang="en-US" sz="1800" dirty="0">
                <a:solidFill>
                  <a:srgbClr val="1D1D1D"/>
                </a:solidFill>
                <a:latin typeface="Calibri" panose="020F0502020204030204" pitchFamily="34" charset="0"/>
              </a:rPr>
              <a:t>DLSPARE</a:t>
            </a:r>
          </a:p>
          <a:p>
            <a:pPr marL="0" indent="0">
              <a:spcBef>
                <a:spcPts val="0"/>
              </a:spcBef>
              <a:buFont typeface="Arial" panose="020B0604020202020204" pitchFamily="34" charset="0"/>
              <a:buNone/>
            </a:pPr>
            <a:endParaRPr lang="en-US" sz="1800" dirty="0">
              <a:solidFill>
                <a:srgbClr val="1D1D1D"/>
              </a:solidFill>
              <a:latin typeface="Calibri" panose="020F0502020204030204" pitchFamily="34" charset="0"/>
            </a:endParaRPr>
          </a:p>
        </p:txBody>
      </p:sp>
      <p:grpSp>
        <p:nvGrpSpPr>
          <p:cNvPr id="30" name="Group 29">
            <a:extLst>
              <a:ext uri="{FF2B5EF4-FFF2-40B4-BE49-F238E27FC236}">
                <a16:creationId xmlns:a16="http://schemas.microsoft.com/office/drawing/2014/main" id="{DA4C44F7-0FF3-63AD-ADA6-0EF5D5ED1B8F}"/>
              </a:ext>
            </a:extLst>
          </p:cNvPr>
          <p:cNvGrpSpPr>
            <a:grpSpLocks noChangeAspect="1"/>
          </p:cNvGrpSpPr>
          <p:nvPr/>
        </p:nvGrpSpPr>
        <p:grpSpPr>
          <a:xfrm>
            <a:off x="5108113" y="975354"/>
            <a:ext cx="2706458" cy="2651647"/>
            <a:chOff x="5108113" y="975354"/>
            <a:chExt cx="2829560" cy="2772256"/>
          </a:xfrm>
        </p:grpSpPr>
        <p:grpSp>
          <p:nvGrpSpPr>
            <p:cNvPr id="31" name="Group 30">
              <a:extLst>
                <a:ext uri="{FF2B5EF4-FFF2-40B4-BE49-F238E27FC236}">
                  <a16:creationId xmlns:a16="http://schemas.microsoft.com/office/drawing/2014/main" id="{C21D9812-1A3E-74C2-126E-C8CA1517FE2A}"/>
                </a:ext>
              </a:extLst>
            </p:cNvPr>
            <p:cNvGrpSpPr/>
            <p:nvPr/>
          </p:nvGrpSpPr>
          <p:grpSpPr>
            <a:xfrm>
              <a:off x="5108113" y="975354"/>
              <a:ext cx="2829560" cy="2418303"/>
              <a:chOff x="5688716" y="1004400"/>
              <a:chExt cx="2829560" cy="2418303"/>
            </a:xfrm>
          </p:grpSpPr>
          <p:pic>
            <p:nvPicPr>
              <p:cNvPr id="33" name="Picture 32" descr="A diagram of the brain&#10;&#10;Description automatically generated">
                <a:extLst>
                  <a:ext uri="{FF2B5EF4-FFF2-40B4-BE49-F238E27FC236}">
                    <a16:creationId xmlns:a16="http://schemas.microsoft.com/office/drawing/2014/main" id="{6EF6A931-74AC-5183-BEB7-D499DF5700F8}"/>
                  </a:ext>
                </a:extLst>
              </p:cNvPr>
              <p:cNvPicPr>
                <a:picLocks noChangeAspect="1"/>
              </p:cNvPicPr>
              <p:nvPr/>
            </p:nvPicPr>
            <p:blipFill>
              <a:blip r:embed="rId5"/>
              <a:stretch>
                <a:fillRect/>
              </a:stretch>
            </p:blipFill>
            <p:spPr>
              <a:xfrm>
                <a:off x="5688716" y="1004400"/>
                <a:ext cx="2829560" cy="1142707"/>
              </a:xfrm>
              <a:prstGeom prst="rect">
                <a:avLst/>
              </a:prstGeom>
            </p:spPr>
          </p:pic>
          <p:pic>
            <p:nvPicPr>
              <p:cNvPr id="34" name="Picture 33" descr="A graph of different types of patients&#10;&#10;Description automatically generated with medium confidence">
                <a:extLst>
                  <a:ext uri="{FF2B5EF4-FFF2-40B4-BE49-F238E27FC236}">
                    <a16:creationId xmlns:a16="http://schemas.microsoft.com/office/drawing/2014/main" id="{7EC732DE-D7AD-DC3D-DA04-0155DC4EB764}"/>
                  </a:ext>
                </a:extLst>
              </p:cNvPr>
              <p:cNvPicPr>
                <a:picLocks noChangeAspect="1"/>
              </p:cNvPicPr>
              <p:nvPr/>
            </p:nvPicPr>
            <p:blipFill>
              <a:blip r:embed="rId6"/>
              <a:stretch>
                <a:fillRect/>
              </a:stretch>
            </p:blipFill>
            <p:spPr>
              <a:xfrm>
                <a:off x="5688716" y="2147107"/>
                <a:ext cx="2829560" cy="1275596"/>
              </a:xfrm>
              <a:prstGeom prst="rect">
                <a:avLst/>
              </a:prstGeom>
            </p:spPr>
          </p:pic>
        </p:grpSp>
        <p:sp>
          <p:nvSpPr>
            <p:cNvPr id="32" name="TextBox 31">
              <a:extLst>
                <a:ext uri="{FF2B5EF4-FFF2-40B4-BE49-F238E27FC236}">
                  <a16:creationId xmlns:a16="http://schemas.microsoft.com/office/drawing/2014/main" id="{647DE17F-2A5F-D0DD-241F-DECA44B1B186}"/>
                </a:ext>
              </a:extLst>
            </p:cNvPr>
            <p:cNvSpPr txBox="1"/>
            <p:nvPr/>
          </p:nvSpPr>
          <p:spPr>
            <a:xfrm>
              <a:off x="5160253" y="3393657"/>
              <a:ext cx="2725278" cy="353953"/>
            </a:xfrm>
            <a:prstGeom prst="rect">
              <a:avLst/>
            </a:prstGeom>
            <a:noFill/>
          </p:spPr>
          <p:txBody>
            <a:bodyPr wrap="square" rtlCol="0">
              <a:spAutoFit/>
            </a:bodyPr>
            <a:lstStyle/>
            <a:p>
              <a:r>
                <a:rPr lang="en-US" sz="800" b="1" dirty="0"/>
                <a:t>SPARE AD &amp; BA:</a:t>
              </a:r>
              <a:r>
                <a:rPr lang="en-US" sz="800" dirty="0"/>
                <a:t> Graphical Abstract</a:t>
              </a:r>
              <a:r>
                <a:rPr lang="el-GR" sz="800" dirty="0"/>
                <a:t> </a:t>
              </a:r>
              <a:r>
                <a:rPr lang="en-US" sz="800" dirty="0"/>
                <a:t>and examples of brain regions associated with typical ageing</a:t>
              </a:r>
            </a:p>
          </p:txBody>
        </p:sp>
      </p:grpSp>
      <p:grpSp>
        <p:nvGrpSpPr>
          <p:cNvPr id="35" name="Group 34">
            <a:extLst>
              <a:ext uri="{FF2B5EF4-FFF2-40B4-BE49-F238E27FC236}">
                <a16:creationId xmlns:a16="http://schemas.microsoft.com/office/drawing/2014/main" id="{5FA5AF08-5ADC-A608-79BA-FBD319728429}"/>
              </a:ext>
            </a:extLst>
          </p:cNvPr>
          <p:cNvGrpSpPr/>
          <p:nvPr/>
        </p:nvGrpSpPr>
        <p:grpSpPr>
          <a:xfrm>
            <a:off x="5088502" y="3754211"/>
            <a:ext cx="2829560" cy="2939719"/>
            <a:chOff x="5088502" y="3754211"/>
            <a:chExt cx="2829560" cy="2939719"/>
          </a:xfrm>
        </p:grpSpPr>
        <p:pic>
          <p:nvPicPr>
            <p:cNvPr id="36" name="Picture 35" descr="A collage of images of different types of patterns&#10;&#10;Description automatically generated">
              <a:extLst>
                <a:ext uri="{FF2B5EF4-FFF2-40B4-BE49-F238E27FC236}">
                  <a16:creationId xmlns:a16="http://schemas.microsoft.com/office/drawing/2014/main" id="{DC01C567-E80D-ECBA-9D42-00CB038A50DC}"/>
                </a:ext>
              </a:extLst>
            </p:cNvPr>
            <p:cNvPicPr>
              <a:picLocks noChangeAspect="1"/>
            </p:cNvPicPr>
            <p:nvPr/>
          </p:nvPicPr>
          <p:blipFill>
            <a:blip r:embed="rId7"/>
            <a:stretch>
              <a:fillRect/>
            </a:stretch>
          </p:blipFill>
          <p:spPr>
            <a:xfrm>
              <a:off x="5088502" y="3754211"/>
              <a:ext cx="2829560" cy="2724275"/>
            </a:xfrm>
            <a:prstGeom prst="rect">
              <a:avLst/>
            </a:prstGeom>
          </p:spPr>
        </p:pic>
        <p:sp>
          <p:nvSpPr>
            <p:cNvPr id="37" name="TextBox 36">
              <a:extLst>
                <a:ext uri="{FF2B5EF4-FFF2-40B4-BE49-F238E27FC236}">
                  <a16:creationId xmlns:a16="http://schemas.microsoft.com/office/drawing/2014/main" id="{7E1DA980-84F2-72EC-5EBC-A6B10C57FA8C}"/>
                </a:ext>
              </a:extLst>
            </p:cNvPr>
            <p:cNvSpPr txBox="1"/>
            <p:nvPr/>
          </p:nvSpPr>
          <p:spPr>
            <a:xfrm>
              <a:off x="5383751" y="6478486"/>
              <a:ext cx="2239062" cy="215444"/>
            </a:xfrm>
            <a:prstGeom prst="rect">
              <a:avLst/>
            </a:prstGeom>
            <a:noFill/>
          </p:spPr>
          <p:txBody>
            <a:bodyPr wrap="square" rtlCol="0">
              <a:spAutoFit/>
            </a:bodyPr>
            <a:lstStyle/>
            <a:p>
              <a:r>
                <a:rPr lang="en-US" sz="800" b="1" dirty="0" err="1"/>
                <a:t>SmileGAN</a:t>
              </a:r>
              <a:r>
                <a:rPr lang="en-US" sz="800" b="1" dirty="0"/>
                <a:t>:</a:t>
              </a:r>
              <a:r>
                <a:rPr lang="en-US" sz="800" dirty="0"/>
                <a:t> Neurodegeneration Atrophy Patterns</a:t>
              </a:r>
            </a:p>
          </p:txBody>
        </p:sp>
      </p:grpSp>
      <p:grpSp>
        <p:nvGrpSpPr>
          <p:cNvPr id="38" name="Group 37">
            <a:extLst>
              <a:ext uri="{FF2B5EF4-FFF2-40B4-BE49-F238E27FC236}">
                <a16:creationId xmlns:a16="http://schemas.microsoft.com/office/drawing/2014/main" id="{108A58EE-8938-F728-ACDA-E5750E919AF4}"/>
              </a:ext>
            </a:extLst>
          </p:cNvPr>
          <p:cNvGrpSpPr/>
          <p:nvPr/>
        </p:nvGrpSpPr>
        <p:grpSpPr>
          <a:xfrm>
            <a:off x="8682999" y="3754211"/>
            <a:ext cx="3335040" cy="1469859"/>
            <a:chOff x="8682999" y="3754211"/>
            <a:chExt cx="3335040" cy="1469859"/>
          </a:xfrm>
        </p:grpSpPr>
        <p:pic>
          <p:nvPicPr>
            <p:cNvPr id="39" name="Picture 38" descr="A diagram of a dna model&#10;&#10;Description automatically generated">
              <a:extLst>
                <a:ext uri="{FF2B5EF4-FFF2-40B4-BE49-F238E27FC236}">
                  <a16:creationId xmlns:a16="http://schemas.microsoft.com/office/drawing/2014/main" id="{58A35FE3-F14D-5468-6E4A-ED33122AF056}"/>
                </a:ext>
              </a:extLst>
            </p:cNvPr>
            <p:cNvPicPr>
              <a:picLocks noChangeAspect="1"/>
            </p:cNvPicPr>
            <p:nvPr/>
          </p:nvPicPr>
          <p:blipFill>
            <a:blip r:embed="rId8"/>
            <a:stretch>
              <a:fillRect/>
            </a:stretch>
          </p:blipFill>
          <p:spPr>
            <a:xfrm>
              <a:off x="8682999" y="3754211"/>
              <a:ext cx="3335040" cy="1306372"/>
            </a:xfrm>
            <a:prstGeom prst="rect">
              <a:avLst/>
            </a:prstGeom>
          </p:spPr>
        </p:pic>
        <p:sp>
          <p:nvSpPr>
            <p:cNvPr id="40" name="TextBox 39">
              <a:extLst>
                <a:ext uri="{FF2B5EF4-FFF2-40B4-BE49-F238E27FC236}">
                  <a16:creationId xmlns:a16="http://schemas.microsoft.com/office/drawing/2014/main" id="{4680CF16-96A4-6E44-A307-61142A0B0032}"/>
                </a:ext>
              </a:extLst>
            </p:cNvPr>
            <p:cNvSpPr txBox="1"/>
            <p:nvPr/>
          </p:nvSpPr>
          <p:spPr>
            <a:xfrm>
              <a:off x="9576124" y="5008626"/>
              <a:ext cx="1548790" cy="215444"/>
            </a:xfrm>
            <a:prstGeom prst="rect">
              <a:avLst/>
            </a:prstGeom>
            <a:noFill/>
          </p:spPr>
          <p:txBody>
            <a:bodyPr wrap="square" rtlCol="0">
              <a:spAutoFit/>
            </a:bodyPr>
            <a:lstStyle/>
            <a:p>
              <a:r>
                <a:rPr lang="en-US" sz="800" b="1" dirty="0" err="1"/>
                <a:t>GeneSGAN</a:t>
              </a:r>
              <a:r>
                <a:rPr lang="en-US" sz="800" b="1" dirty="0"/>
                <a:t>: </a:t>
              </a:r>
              <a:r>
                <a:rPr lang="en-US" sz="800" dirty="0"/>
                <a:t>Schematic overview</a:t>
              </a:r>
            </a:p>
          </p:txBody>
        </p:sp>
      </p:grpSp>
      <p:grpSp>
        <p:nvGrpSpPr>
          <p:cNvPr id="41" name="Group 40">
            <a:extLst>
              <a:ext uri="{FF2B5EF4-FFF2-40B4-BE49-F238E27FC236}">
                <a16:creationId xmlns:a16="http://schemas.microsoft.com/office/drawing/2014/main" id="{EDC46984-6E97-B4B5-EA4A-67B62E0AF8B5}"/>
              </a:ext>
            </a:extLst>
          </p:cNvPr>
          <p:cNvGrpSpPr/>
          <p:nvPr/>
        </p:nvGrpSpPr>
        <p:grpSpPr>
          <a:xfrm>
            <a:off x="8682999" y="5367575"/>
            <a:ext cx="3335040" cy="1491051"/>
            <a:chOff x="8682999" y="5367575"/>
            <a:chExt cx="3335040" cy="1491051"/>
          </a:xfrm>
        </p:grpSpPr>
        <p:pic>
          <p:nvPicPr>
            <p:cNvPr id="42" name="Picture 41" descr="A diagram of a brain&#10;&#10;Description automatically generated">
              <a:extLst>
                <a:ext uri="{FF2B5EF4-FFF2-40B4-BE49-F238E27FC236}">
                  <a16:creationId xmlns:a16="http://schemas.microsoft.com/office/drawing/2014/main" id="{309F8BBF-3FD5-9AEB-A63F-039F3B226FB9}"/>
                </a:ext>
              </a:extLst>
            </p:cNvPr>
            <p:cNvPicPr>
              <a:picLocks noChangeAspect="1"/>
            </p:cNvPicPr>
            <p:nvPr/>
          </p:nvPicPr>
          <p:blipFill>
            <a:blip r:embed="rId9"/>
            <a:stretch>
              <a:fillRect/>
            </a:stretch>
          </p:blipFill>
          <p:spPr>
            <a:xfrm>
              <a:off x="8682999" y="5367575"/>
              <a:ext cx="3335040" cy="1287372"/>
            </a:xfrm>
            <a:prstGeom prst="rect">
              <a:avLst/>
            </a:prstGeom>
          </p:spPr>
        </p:pic>
        <p:sp>
          <p:nvSpPr>
            <p:cNvPr id="43" name="TextBox 42">
              <a:extLst>
                <a:ext uri="{FF2B5EF4-FFF2-40B4-BE49-F238E27FC236}">
                  <a16:creationId xmlns:a16="http://schemas.microsoft.com/office/drawing/2014/main" id="{A562DADC-1839-5B91-2E4A-09A0CBCD38A7}"/>
                </a:ext>
              </a:extLst>
            </p:cNvPr>
            <p:cNvSpPr txBox="1"/>
            <p:nvPr/>
          </p:nvSpPr>
          <p:spPr>
            <a:xfrm>
              <a:off x="9538180" y="6643182"/>
              <a:ext cx="1549764" cy="215444"/>
            </a:xfrm>
            <a:prstGeom prst="rect">
              <a:avLst/>
            </a:prstGeom>
            <a:noFill/>
          </p:spPr>
          <p:txBody>
            <a:bodyPr wrap="square" rtlCol="0">
              <a:spAutoFit/>
            </a:bodyPr>
            <a:lstStyle/>
            <a:p>
              <a:r>
                <a:rPr lang="en-US" sz="800" b="1" dirty="0"/>
                <a:t>SurrealGAN:</a:t>
              </a:r>
              <a:r>
                <a:rPr lang="en-US" sz="800" dirty="0"/>
                <a:t> Schematic diagram</a:t>
              </a:r>
            </a:p>
          </p:txBody>
        </p:sp>
      </p:grpSp>
      <p:grpSp>
        <p:nvGrpSpPr>
          <p:cNvPr id="44" name="Group 43">
            <a:extLst>
              <a:ext uri="{FF2B5EF4-FFF2-40B4-BE49-F238E27FC236}">
                <a16:creationId xmlns:a16="http://schemas.microsoft.com/office/drawing/2014/main" id="{6A8BE8E6-CD27-5645-EE2D-EAF0ABD135B0}"/>
              </a:ext>
            </a:extLst>
          </p:cNvPr>
          <p:cNvGrpSpPr/>
          <p:nvPr/>
        </p:nvGrpSpPr>
        <p:grpSpPr>
          <a:xfrm>
            <a:off x="9039134" y="761815"/>
            <a:ext cx="2547856" cy="2910396"/>
            <a:chOff x="9039134" y="761815"/>
            <a:chExt cx="2547856" cy="2910396"/>
          </a:xfrm>
        </p:grpSpPr>
        <p:grpSp>
          <p:nvGrpSpPr>
            <p:cNvPr id="45" name="Group 44">
              <a:extLst>
                <a:ext uri="{FF2B5EF4-FFF2-40B4-BE49-F238E27FC236}">
                  <a16:creationId xmlns:a16="http://schemas.microsoft.com/office/drawing/2014/main" id="{42D7650F-CDE7-51AA-5EDF-37F3B3AA01A1}"/>
                </a:ext>
              </a:extLst>
            </p:cNvPr>
            <p:cNvGrpSpPr>
              <a:grpSpLocks noChangeAspect="1"/>
            </p:cNvGrpSpPr>
            <p:nvPr/>
          </p:nvGrpSpPr>
          <p:grpSpPr>
            <a:xfrm>
              <a:off x="9106638" y="761815"/>
              <a:ext cx="2412849" cy="2586869"/>
              <a:chOff x="4829339" y="746333"/>
              <a:chExt cx="4114799" cy="4411568"/>
            </a:xfrm>
          </p:grpSpPr>
          <p:pic>
            <p:nvPicPr>
              <p:cNvPr id="47" name="Picture 46" descr="A computer screen shot of a diagram&#10;&#10;Description automatically generated">
                <a:extLst>
                  <a:ext uri="{FF2B5EF4-FFF2-40B4-BE49-F238E27FC236}">
                    <a16:creationId xmlns:a16="http://schemas.microsoft.com/office/drawing/2014/main" id="{08D7012C-2594-B2CE-6936-4B7808ADD24E}"/>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29339" y="746333"/>
                <a:ext cx="4114799" cy="2060257"/>
              </a:xfrm>
              <a:prstGeom prst="rect">
                <a:avLst/>
              </a:prstGeom>
              <a:noFill/>
              <a:ln>
                <a:noFill/>
              </a:ln>
            </p:spPr>
          </p:pic>
          <p:pic>
            <p:nvPicPr>
              <p:cNvPr id="48" name="Picture 47" descr="A screenshot of a computer&#10;&#10;Description automatically generated">
                <a:extLst>
                  <a:ext uri="{FF2B5EF4-FFF2-40B4-BE49-F238E27FC236}">
                    <a16:creationId xmlns:a16="http://schemas.microsoft.com/office/drawing/2014/main" id="{C5D34C3D-C781-A0A7-9D40-71654551481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829339" y="2821403"/>
                <a:ext cx="4114799" cy="2336498"/>
              </a:xfrm>
              <a:prstGeom prst="rect">
                <a:avLst/>
              </a:prstGeom>
              <a:noFill/>
            </p:spPr>
          </p:pic>
        </p:grpSp>
        <p:sp>
          <p:nvSpPr>
            <p:cNvPr id="46" name="TextBox 45">
              <a:extLst>
                <a:ext uri="{FF2B5EF4-FFF2-40B4-BE49-F238E27FC236}">
                  <a16:creationId xmlns:a16="http://schemas.microsoft.com/office/drawing/2014/main" id="{CC06AA27-BBC8-2862-781D-70C89B7E39A1}"/>
                </a:ext>
              </a:extLst>
            </p:cNvPr>
            <p:cNvSpPr txBox="1"/>
            <p:nvPr/>
          </p:nvSpPr>
          <p:spPr>
            <a:xfrm>
              <a:off x="9039134" y="3333657"/>
              <a:ext cx="2547856" cy="338554"/>
            </a:xfrm>
            <a:prstGeom prst="rect">
              <a:avLst/>
            </a:prstGeom>
            <a:noFill/>
          </p:spPr>
          <p:txBody>
            <a:bodyPr wrap="square" rtlCol="0">
              <a:spAutoFit/>
            </a:bodyPr>
            <a:lstStyle/>
            <a:p>
              <a:r>
                <a:rPr lang="en-US" sz="800" b="1" dirty="0" err="1"/>
                <a:t>SmileGAN</a:t>
              </a:r>
              <a:r>
                <a:rPr lang="en-US" sz="800" b="1" dirty="0"/>
                <a:t>:</a:t>
              </a:r>
              <a:r>
                <a:rPr lang="en-US" sz="800" dirty="0"/>
                <a:t> CVM Co-occurrence, SPARE-CVM dimensions Center and Individualized SPARE-CVMs</a:t>
              </a:r>
            </a:p>
          </p:txBody>
        </p:sp>
      </p:grpSp>
    </p:spTree>
    <p:extLst>
      <p:ext uri="{BB962C8B-B14F-4D97-AF65-F5344CB8AC3E}">
        <p14:creationId xmlns:p14="http://schemas.microsoft.com/office/powerpoint/2010/main" val="178088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5">
            <a:extLst>
              <a:ext uri="{FF2B5EF4-FFF2-40B4-BE49-F238E27FC236}">
                <a16:creationId xmlns:a16="http://schemas.microsoft.com/office/drawing/2014/main" id="{4AC3C20A-6619-C050-11C9-3A9DBBDFB5C2}"/>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0" name="Picture 9" descr="A colorful brain with white border&#10;&#10;Description automatically generated">
            <a:extLst>
              <a:ext uri="{FF2B5EF4-FFF2-40B4-BE49-F238E27FC236}">
                <a16:creationId xmlns:a16="http://schemas.microsoft.com/office/drawing/2014/main" id="{A69C2ECD-A4C9-A759-1264-0FB0251F1C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1" name="Picture 10" descr="A close-up of a logo&#10;&#10;Description automatically generated">
            <a:extLst>
              <a:ext uri="{FF2B5EF4-FFF2-40B4-BE49-F238E27FC236}">
                <a16:creationId xmlns:a16="http://schemas.microsoft.com/office/drawing/2014/main" id="{51AED19B-73B3-F25F-2123-49B3991637C6}"/>
              </a:ext>
            </a:extLst>
          </p:cNvPr>
          <p:cNvPicPr>
            <a:picLocks noChangeAspect="1"/>
          </p:cNvPicPr>
          <p:nvPr/>
        </p:nvPicPr>
        <p:blipFill>
          <a:blip r:embed="rId4"/>
          <a:stretch>
            <a:fillRect/>
          </a:stretch>
        </p:blipFill>
        <p:spPr>
          <a:xfrm>
            <a:off x="50399" y="0"/>
            <a:ext cx="2599137" cy="716585"/>
          </a:xfrm>
          <a:prstGeom prst="rect">
            <a:avLst/>
          </a:prstGeom>
        </p:spPr>
      </p:pic>
      <p:sp>
        <p:nvSpPr>
          <p:cNvPr id="2" name="TextBox 1">
            <a:extLst>
              <a:ext uri="{FF2B5EF4-FFF2-40B4-BE49-F238E27FC236}">
                <a16:creationId xmlns:a16="http://schemas.microsoft.com/office/drawing/2014/main" id="{AB64F391-2284-FF03-AF3B-AFADBAC83206}"/>
              </a:ext>
            </a:extLst>
          </p:cNvPr>
          <p:cNvSpPr txBox="1"/>
          <p:nvPr/>
        </p:nvSpPr>
        <p:spPr>
          <a:xfrm>
            <a:off x="2941815" y="827786"/>
            <a:ext cx="6307022" cy="523220"/>
          </a:xfrm>
          <a:prstGeom prst="rect">
            <a:avLst/>
          </a:prstGeom>
          <a:noFill/>
        </p:spPr>
        <p:txBody>
          <a:bodyPr wrap="square" lIns="91440" tIns="45720" rIns="91440" bIns="45720" anchor="t">
            <a:spAutoFit/>
          </a:bodyPr>
          <a:lstStyle/>
          <a:p>
            <a:pPr algn="ctr"/>
            <a:r>
              <a:rPr lang="en-US" sz="2800" b="1" dirty="0">
                <a:solidFill>
                  <a:schemeClr val="accent6">
                    <a:lumMod val="50000"/>
                  </a:schemeClr>
                </a:solidFill>
                <a:latin typeface="Calibri Light"/>
                <a:ea typeface="Calibri Light"/>
                <a:cs typeface="Calibri Light"/>
              </a:rPr>
              <a:t>NiChart Framework Architecture</a:t>
            </a:r>
          </a:p>
        </p:txBody>
      </p:sp>
      <p:pic>
        <p:nvPicPr>
          <p:cNvPr id="5" name="Picture 4" descr="A diagram of a computer&#10;&#10;Description automatically generated">
            <a:extLst>
              <a:ext uri="{FF2B5EF4-FFF2-40B4-BE49-F238E27FC236}">
                <a16:creationId xmlns:a16="http://schemas.microsoft.com/office/drawing/2014/main" id="{62273A91-499A-3EA5-5DEB-58B115969D01}"/>
              </a:ext>
            </a:extLst>
          </p:cNvPr>
          <p:cNvPicPr>
            <a:picLocks noChangeAspect="1"/>
          </p:cNvPicPr>
          <p:nvPr/>
        </p:nvPicPr>
        <p:blipFill>
          <a:blip r:embed="rId5"/>
          <a:stretch>
            <a:fillRect/>
          </a:stretch>
        </p:blipFill>
        <p:spPr>
          <a:xfrm>
            <a:off x="2209126" y="1351006"/>
            <a:ext cx="7772400" cy="5440017"/>
          </a:xfrm>
          <a:prstGeom prst="rect">
            <a:avLst/>
          </a:prstGeom>
        </p:spPr>
      </p:pic>
    </p:spTree>
    <p:extLst>
      <p:ext uri="{BB962C8B-B14F-4D97-AF65-F5344CB8AC3E}">
        <p14:creationId xmlns:p14="http://schemas.microsoft.com/office/powerpoint/2010/main" val="2562618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ine 5">
            <a:extLst>
              <a:ext uri="{FF2B5EF4-FFF2-40B4-BE49-F238E27FC236}">
                <a16:creationId xmlns:a16="http://schemas.microsoft.com/office/drawing/2014/main" id="{9598CF74-13FA-7CF8-85CE-71D52CF7E4E8}"/>
              </a:ext>
            </a:extLst>
          </p:cNvPr>
          <p:cNvSpPr/>
          <p:nvPr/>
        </p:nvSpPr>
        <p:spPr>
          <a:xfrm>
            <a:off x="0" y="716585"/>
            <a:ext cx="12192000" cy="14934"/>
          </a:xfrm>
          <a:prstGeom prst="line">
            <a:avLst/>
          </a:prstGeom>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pic>
        <p:nvPicPr>
          <p:cNvPr id="16" name="Picture 15" descr="A colorful brain with white border&#10;&#10;Description automatically generated">
            <a:extLst>
              <a:ext uri="{FF2B5EF4-FFF2-40B4-BE49-F238E27FC236}">
                <a16:creationId xmlns:a16="http://schemas.microsoft.com/office/drawing/2014/main" id="{2D97B6CA-5D59-2624-7ED3-21565FADCC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034" y="0"/>
            <a:ext cx="814567" cy="731520"/>
          </a:xfrm>
          <a:prstGeom prst="rect">
            <a:avLst/>
          </a:prstGeom>
        </p:spPr>
      </p:pic>
      <p:pic>
        <p:nvPicPr>
          <p:cNvPr id="17" name="Picture 16" descr="A close-up of a logo&#10;&#10;Description automatically generated">
            <a:extLst>
              <a:ext uri="{FF2B5EF4-FFF2-40B4-BE49-F238E27FC236}">
                <a16:creationId xmlns:a16="http://schemas.microsoft.com/office/drawing/2014/main" id="{97758FA3-0121-07B4-2BE2-B8108360FAE0}"/>
              </a:ext>
            </a:extLst>
          </p:cNvPr>
          <p:cNvPicPr>
            <a:picLocks noChangeAspect="1"/>
          </p:cNvPicPr>
          <p:nvPr/>
        </p:nvPicPr>
        <p:blipFill>
          <a:blip r:embed="rId4"/>
          <a:stretch>
            <a:fillRect/>
          </a:stretch>
        </p:blipFill>
        <p:spPr>
          <a:xfrm>
            <a:off x="50399" y="0"/>
            <a:ext cx="2599137" cy="716585"/>
          </a:xfrm>
          <a:prstGeom prst="rect">
            <a:avLst/>
          </a:prstGeom>
        </p:spPr>
      </p:pic>
      <p:graphicFrame>
        <p:nvGraphicFramePr>
          <p:cNvPr id="2" name="Diagram 1">
            <a:extLst>
              <a:ext uri="{FF2B5EF4-FFF2-40B4-BE49-F238E27FC236}">
                <a16:creationId xmlns:a16="http://schemas.microsoft.com/office/drawing/2014/main" id="{4A66CAAD-97B3-07A3-54FB-0D3CF86EDDAB}"/>
              </a:ext>
            </a:extLst>
          </p:cNvPr>
          <p:cNvGraphicFramePr/>
          <p:nvPr>
            <p:extLst>
              <p:ext uri="{D42A27DB-BD31-4B8C-83A1-F6EECF244321}">
                <p14:modId xmlns:p14="http://schemas.microsoft.com/office/powerpoint/2010/main" val="3581011191"/>
              </p:ext>
            </p:extLst>
          </p:nvPr>
        </p:nvGraphicFramePr>
        <p:xfrm>
          <a:off x="260072" y="1804086"/>
          <a:ext cx="11671851" cy="46122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 Placeholder 13">
            <a:extLst>
              <a:ext uri="{FF2B5EF4-FFF2-40B4-BE49-F238E27FC236}">
                <a16:creationId xmlns:a16="http://schemas.microsoft.com/office/drawing/2014/main" id="{10D352CA-2A6B-D4F5-E8EB-0A3AEAA74572}"/>
              </a:ext>
            </a:extLst>
          </p:cNvPr>
          <p:cNvSpPr txBox="1">
            <a:spLocks/>
          </p:cNvSpPr>
          <p:nvPr/>
        </p:nvSpPr>
        <p:spPr>
          <a:xfrm>
            <a:off x="480094" y="910999"/>
            <a:ext cx="5157787" cy="895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Deployment</a:t>
            </a:r>
          </a:p>
        </p:txBody>
      </p:sp>
    </p:spTree>
    <p:extLst>
      <p:ext uri="{BB962C8B-B14F-4D97-AF65-F5344CB8AC3E}">
        <p14:creationId xmlns:p14="http://schemas.microsoft.com/office/powerpoint/2010/main" val="238794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12887</TotalTime>
  <Words>2450</Words>
  <Application>Microsoft Macintosh PowerPoint</Application>
  <PresentationFormat>Widescreen</PresentationFormat>
  <Paragraphs>226</Paragraphs>
  <Slides>14</Slides>
  <Notes>14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Helvetica</vt:lpstr>
      <vt:lpstr>Open Sans</vt:lpstr>
      <vt:lpstr>ui-sans-serif</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Aidinis, George</dc:creator>
  <cp:lastModifiedBy>Aidinis, George</cp:lastModifiedBy>
  <cp:revision>103</cp:revision>
  <dcterms:created xsi:type="dcterms:W3CDTF">2024-02-27T15:57:17Z</dcterms:created>
  <dcterms:modified xsi:type="dcterms:W3CDTF">2024-05-29T13:33:22Z</dcterms:modified>
</cp:coreProperties>
</file>